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88" r:id="rId2"/>
    <p:sldId id="308" r:id="rId3"/>
    <p:sldId id="257" r:id="rId4"/>
    <p:sldId id="295" r:id="rId5"/>
    <p:sldId id="258" r:id="rId6"/>
    <p:sldId id="281" r:id="rId7"/>
    <p:sldId id="282" r:id="rId8"/>
    <p:sldId id="284" r:id="rId9"/>
    <p:sldId id="283" r:id="rId10"/>
    <p:sldId id="285" r:id="rId11"/>
    <p:sldId id="286" r:id="rId12"/>
    <p:sldId id="287" r:id="rId13"/>
    <p:sldId id="329" r:id="rId14"/>
    <p:sldId id="291" r:id="rId15"/>
    <p:sldId id="292" r:id="rId16"/>
    <p:sldId id="310" r:id="rId17"/>
    <p:sldId id="293" r:id="rId18"/>
    <p:sldId id="294" r:id="rId19"/>
    <p:sldId id="315" r:id="rId20"/>
    <p:sldId id="259" r:id="rId21"/>
    <p:sldId id="311" r:id="rId22"/>
    <p:sldId id="265" r:id="rId23"/>
    <p:sldId id="316" r:id="rId24"/>
    <p:sldId id="318" r:id="rId25"/>
    <p:sldId id="319" r:id="rId26"/>
    <p:sldId id="260" r:id="rId27"/>
    <p:sldId id="264" r:id="rId28"/>
    <p:sldId id="320" r:id="rId29"/>
    <p:sldId id="262" r:id="rId30"/>
    <p:sldId id="296" r:id="rId31"/>
    <p:sldId id="309" r:id="rId32"/>
    <p:sldId id="279" r:id="rId33"/>
    <p:sldId id="326" r:id="rId34"/>
    <p:sldId id="328" r:id="rId35"/>
    <p:sldId id="325" r:id="rId36"/>
    <p:sldId id="297" r:id="rId37"/>
    <p:sldId id="322" r:id="rId38"/>
    <p:sldId id="299" r:id="rId39"/>
    <p:sldId id="312" r:id="rId40"/>
    <p:sldId id="321" r:id="rId41"/>
    <p:sldId id="323" r:id="rId42"/>
    <p:sldId id="324" r:id="rId43"/>
    <p:sldId id="298" r:id="rId44"/>
    <p:sldId id="327" r:id="rId45"/>
    <p:sldId id="263" r:id="rId46"/>
    <p:sldId id="268" r:id="rId47"/>
    <p:sldId id="269" r:id="rId48"/>
    <p:sldId id="266" r:id="rId49"/>
    <p:sldId id="267" r:id="rId50"/>
    <p:sldId id="307" r:id="rId51"/>
    <p:sldId id="270" r:id="rId52"/>
    <p:sldId id="313" r:id="rId53"/>
    <p:sldId id="276" r:id="rId54"/>
    <p:sldId id="277" r:id="rId55"/>
    <p:sldId id="280" r:id="rId56"/>
    <p:sldId id="314" r:id="rId57"/>
    <p:sldId id="271" r:id="rId58"/>
    <p:sldId id="300" r:id="rId59"/>
    <p:sldId id="272" r:id="rId60"/>
    <p:sldId id="302" r:id="rId61"/>
    <p:sldId id="273" r:id="rId62"/>
    <p:sldId id="301" r:id="rId63"/>
    <p:sldId id="274" r:id="rId64"/>
    <p:sldId id="303" r:id="rId65"/>
    <p:sldId id="305" r:id="rId66"/>
    <p:sldId id="304" r:id="rId67"/>
    <p:sldId id="306" r:id="rId68"/>
    <p:sldId id="290"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9FF66"/>
    <a:srgbClr val="F83514"/>
    <a:srgbClr val="E2AC00"/>
    <a:srgbClr val="007033"/>
    <a:srgbClr val="008A3E"/>
    <a:srgbClr val="0096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066" autoAdjust="0"/>
    <p:restoredTop sz="94643" autoAdjust="0"/>
  </p:normalViewPr>
  <p:slideViewPr>
    <p:cSldViewPr>
      <p:cViewPr varScale="1">
        <p:scale>
          <a:sx n="107" d="100"/>
          <a:sy n="107" d="100"/>
        </p:scale>
        <p:origin x="1326" y="78"/>
      </p:cViewPr>
      <p:guideLst>
        <p:guide orient="horz" pos="2160"/>
        <p:guide pos="2880"/>
      </p:guideLst>
    </p:cSldViewPr>
  </p:slideViewPr>
  <p:outlineViewPr>
    <p:cViewPr>
      <p:scale>
        <a:sx n="33" d="100"/>
        <a:sy n="33" d="100"/>
      </p:scale>
      <p:origin x="42" y="462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35857D-DDBF-4640-9C69-C8109CCB7225}" type="datetimeFigureOut">
              <a:rPr lang="en-US" smtClean="0"/>
              <a:pPr/>
              <a:t>4/5/2024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B4D2B3-E099-4159-A1E8-5314C8E6ABBD}" type="slidenum">
              <a:rPr lang="en-US" smtClean="0"/>
              <a:pPr/>
              <a:t>‹#›</a:t>
            </a:fld>
            <a:endParaRPr lang="en-US"/>
          </a:p>
        </p:txBody>
      </p:sp>
    </p:spTree>
    <p:extLst>
      <p:ext uri="{BB962C8B-B14F-4D97-AF65-F5344CB8AC3E}">
        <p14:creationId xmlns:p14="http://schemas.microsoft.com/office/powerpoint/2010/main" val="423790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13</a:t>
            </a:fld>
            <a:endParaRPr lang="en-US"/>
          </a:p>
        </p:txBody>
      </p:sp>
    </p:spTree>
    <p:extLst>
      <p:ext uri="{BB962C8B-B14F-4D97-AF65-F5344CB8AC3E}">
        <p14:creationId xmlns:p14="http://schemas.microsoft.com/office/powerpoint/2010/main" val="3222126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16</a:t>
            </a:fld>
            <a:endParaRPr lang="en-US"/>
          </a:p>
        </p:txBody>
      </p:sp>
    </p:spTree>
    <p:extLst>
      <p:ext uri="{BB962C8B-B14F-4D97-AF65-F5344CB8AC3E}">
        <p14:creationId xmlns:p14="http://schemas.microsoft.com/office/powerpoint/2010/main" val="4269972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31</a:t>
            </a:fld>
            <a:endParaRPr lang="en-US"/>
          </a:p>
        </p:txBody>
      </p:sp>
    </p:spTree>
    <p:extLst>
      <p:ext uri="{BB962C8B-B14F-4D97-AF65-F5344CB8AC3E}">
        <p14:creationId xmlns:p14="http://schemas.microsoft.com/office/powerpoint/2010/main" val="4062472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33</a:t>
            </a:fld>
            <a:endParaRPr lang="en-US"/>
          </a:p>
        </p:txBody>
      </p:sp>
    </p:spTree>
    <p:extLst>
      <p:ext uri="{BB962C8B-B14F-4D97-AF65-F5344CB8AC3E}">
        <p14:creationId xmlns:p14="http://schemas.microsoft.com/office/powerpoint/2010/main" val="544870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34</a:t>
            </a:fld>
            <a:endParaRPr lang="en-US"/>
          </a:p>
        </p:txBody>
      </p:sp>
    </p:spTree>
    <p:extLst>
      <p:ext uri="{BB962C8B-B14F-4D97-AF65-F5344CB8AC3E}">
        <p14:creationId xmlns:p14="http://schemas.microsoft.com/office/powerpoint/2010/main" val="544870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44</a:t>
            </a:fld>
            <a:endParaRPr lang="en-US"/>
          </a:p>
        </p:txBody>
      </p:sp>
    </p:spTree>
    <p:extLst>
      <p:ext uri="{BB962C8B-B14F-4D97-AF65-F5344CB8AC3E}">
        <p14:creationId xmlns:p14="http://schemas.microsoft.com/office/powerpoint/2010/main" val="875121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68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B4D2B3-E099-4159-A1E8-5314C8E6ABBD}"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499309-10A9-4955-AAF3-3F37DFF068ED}"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DC426-1BD0-40C5-93B3-DAE4F976F9E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499309-10A9-4955-AAF3-3F37DFF068ED}"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DC426-1BD0-40C5-93B3-DAE4F976F9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499309-10A9-4955-AAF3-3F37DFF068ED}"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DC426-1BD0-40C5-93B3-DAE4F976F9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499309-10A9-4955-AAF3-3F37DFF068ED}"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DC426-1BD0-40C5-93B3-DAE4F976F9E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499309-10A9-4955-AAF3-3F37DFF068ED}"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DC426-1BD0-40C5-93B3-DAE4F976F9E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499309-10A9-4955-AAF3-3F37DFF068ED}"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ADC426-1BD0-40C5-93B3-DAE4F976F9E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499309-10A9-4955-AAF3-3F37DFF068ED}" type="datetimeFigureOut">
              <a:rPr lang="en-US" smtClean="0"/>
              <a:pPr/>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ADC426-1BD0-40C5-93B3-DAE4F976F9E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499309-10A9-4955-AAF3-3F37DFF068ED}" type="datetimeFigureOut">
              <a:rPr lang="en-US" smtClean="0"/>
              <a:pPr/>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ADC426-1BD0-40C5-93B3-DAE4F976F9E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499309-10A9-4955-AAF3-3F37DFF068ED}" type="datetimeFigureOut">
              <a:rPr lang="en-US" smtClean="0"/>
              <a:pPr/>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ADC426-1BD0-40C5-93B3-DAE4F976F9E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499309-10A9-4955-AAF3-3F37DFF068ED}"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ADC426-1BD0-40C5-93B3-DAE4F976F9E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499309-10A9-4955-AAF3-3F37DFF068ED}"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ADC426-1BD0-40C5-93B3-DAE4F976F9E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499309-10A9-4955-AAF3-3F37DFF068ED}" type="datetimeFigureOut">
              <a:rPr lang="en-US" smtClean="0"/>
              <a:pPr/>
              <a:t>4/5/2024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ADC426-1BD0-40C5-93B3-DAE4F976F9E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ri-gas.com/"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1470025"/>
          </a:xfrm>
        </p:spPr>
        <p:txBody>
          <a:bodyPr>
            <a:normAutofit/>
          </a:bodyPr>
          <a:lstStyle/>
          <a:p>
            <a:r>
              <a:rPr lang="en-US" sz="7200" b="1" dirty="0"/>
              <a:t>400A Training</a:t>
            </a:r>
          </a:p>
        </p:txBody>
      </p:sp>
      <p:sp>
        <p:nvSpPr>
          <p:cNvPr id="4" name="Subtitle 3"/>
          <p:cNvSpPr>
            <a:spLocks noGrp="1"/>
          </p:cNvSpPr>
          <p:nvPr>
            <p:ph type="subTitle" idx="1"/>
          </p:nvPr>
        </p:nvSpPr>
        <p:spPr/>
        <p:txBody>
          <a:bodyPr/>
          <a:lstStyle/>
          <a:p>
            <a:endParaRPr lang="en-US"/>
          </a:p>
        </p:txBody>
      </p:sp>
      <p:pic>
        <p:nvPicPr>
          <p:cNvPr id="5" name="Picture 2" descr="Y:\Ebay Sale\400A Ebay\400A front revised slider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2438400"/>
            <a:ext cx="8132763" cy="3709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p:txBody>
          <a:bodyPr>
            <a:normAutofit/>
          </a:bodyPr>
          <a:lstStyle/>
          <a:p>
            <a:pPr>
              <a:buNone/>
            </a:pPr>
            <a:r>
              <a:rPr lang="en-US" dirty="0"/>
              <a:t>    “</a:t>
            </a:r>
            <a:r>
              <a:rPr lang="en-US" dirty="0">
                <a:solidFill>
                  <a:schemeClr val="accent1">
                    <a:lumMod val="75000"/>
                  </a:schemeClr>
                </a:solidFill>
              </a:rPr>
              <a:t>Regulated flow of sample gas </a:t>
            </a:r>
            <a:r>
              <a:rPr lang="en-US" dirty="0"/>
              <a:t>passes through a flame sustained by regulated flows of air and a fuel gas.”</a:t>
            </a:r>
          </a:p>
          <a:p>
            <a:pPr>
              <a:buNone/>
            </a:pPr>
            <a:endParaRPr lang="en-US" dirty="0"/>
          </a:p>
          <a:p>
            <a:pPr>
              <a:buNone/>
            </a:pPr>
            <a:endParaRPr lang="en-US" dirty="0"/>
          </a:p>
        </p:txBody>
      </p:sp>
      <p:cxnSp>
        <p:nvCxnSpPr>
          <p:cNvPr id="5" name="Straight Arrow Connector 4"/>
          <p:cNvCxnSpPr/>
          <p:nvPr/>
        </p:nvCxnSpPr>
        <p:spPr>
          <a:xfrm>
            <a:off x="838200" y="40386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057400" y="3886200"/>
            <a:ext cx="609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743200" y="4038600"/>
            <a:ext cx="2667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495800" y="3124200"/>
            <a:ext cx="685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5400000" flipH="1" flipV="1">
            <a:off x="4762500" y="3924300"/>
            <a:ext cx="2286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295400" y="3200400"/>
            <a:ext cx="2329677" cy="646331"/>
          </a:xfrm>
          <a:prstGeom prst="rect">
            <a:avLst/>
          </a:prstGeom>
          <a:noFill/>
        </p:spPr>
        <p:txBody>
          <a:bodyPr wrap="none" rtlCol="0">
            <a:spAutoFit/>
          </a:bodyPr>
          <a:lstStyle/>
          <a:p>
            <a:r>
              <a:rPr lang="en-US" dirty="0"/>
              <a:t>Bulkhead fitting</a:t>
            </a:r>
          </a:p>
          <a:p>
            <a:r>
              <a:rPr lang="en-US" dirty="0"/>
              <a:t>&amp; embedded restrictor</a:t>
            </a:r>
          </a:p>
        </p:txBody>
      </p:sp>
      <p:cxnSp>
        <p:nvCxnSpPr>
          <p:cNvPr id="19" name="Straight Arrow Connector 18"/>
          <p:cNvCxnSpPr/>
          <p:nvPr/>
        </p:nvCxnSpPr>
        <p:spPr>
          <a:xfrm>
            <a:off x="6172200" y="40386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19600" y="3200400"/>
            <a:ext cx="785471" cy="369332"/>
          </a:xfrm>
          <a:prstGeom prst="rect">
            <a:avLst/>
          </a:prstGeom>
          <a:noFill/>
        </p:spPr>
        <p:txBody>
          <a:bodyPr wrap="none" rtlCol="0">
            <a:spAutoFit/>
          </a:bodyPr>
          <a:lstStyle/>
          <a:p>
            <a:r>
              <a:rPr lang="en-US" dirty="0">
                <a:solidFill>
                  <a:schemeClr val="bg1"/>
                </a:solidFill>
              </a:rPr>
              <a:t>Gauge</a:t>
            </a:r>
          </a:p>
        </p:txBody>
      </p:sp>
      <p:sp>
        <p:nvSpPr>
          <p:cNvPr id="21" name="TextBox 20"/>
          <p:cNvSpPr txBox="1"/>
          <p:nvPr/>
        </p:nvSpPr>
        <p:spPr>
          <a:xfrm>
            <a:off x="7391400" y="3886200"/>
            <a:ext cx="1327415" cy="369332"/>
          </a:xfrm>
          <a:prstGeom prst="rect">
            <a:avLst/>
          </a:prstGeom>
          <a:noFill/>
        </p:spPr>
        <p:txBody>
          <a:bodyPr wrap="none" rtlCol="0">
            <a:spAutoFit/>
          </a:bodyPr>
          <a:lstStyle/>
          <a:p>
            <a:r>
              <a:rPr lang="en-US" dirty="0"/>
              <a:t>Bypass/vent</a:t>
            </a:r>
          </a:p>
        </p:txBody>
      </p:sp>
      <p:sp>
        <p:nvSpPr>
          <p:cNvPr id="22" name="TextBox 21"/>
          <p:cNvSpPr txBox="1"/>
          <p:nvPr/>
        </p:nvSpPr>
        <p:spPr>
          <a:xfrm>
            <a:off x="381000" y="3733800"/>
            <a:ext cx="726930" cy="369332"/>
          </a:xfrm>
          <a:prstGeom prst="rect">
            <a:avLst/>
          </a:prstGeom>
          <a:noFill/>
        </p:spPr>
        <p:txBody>
          <a:bodyPr wrap="none" rtlCol="0">
            <a:spAutoFit/>
          </a:bodyPr>
          <a:lstStyle/>
          <a:p>
            <a:r>
              <a:rPr lang="en-US" b="1" dirty="0">
                <a:solidFill>
                  <a:srgbClr val="00B050"/>
                </a:solidFill>
              </a:rPr>
              <a:t>8 psig</a:t>
            </a:r>
          </a:p>
        </p:txBody>
      </p:sp>
      <p:sp>
        <p:nvSpPr>
          <p:cNvPr id="23" name="TextBox 22"/>
          <p:cNvSpPr txBox="1"/>
          <p:nvPr/>
        </p:nvSpPr>
        <p:spPr>
          <a:xfrm>
            <a:off x="4419600" y="2819400"/>
            <a:ext cx="733342" cy="369332"/>
          </a:xfrm>
          <a:prstGeom prst="rect">
            <a:avLst/>
          </a:prstGeom>
          <a:noFill/>
        </p:spPr>
        <p:txBody>
          <a:bodyPr wrap="none" rtlCol="0">
            <a:spAutoFit/>
          </a:bodyPr>
          <a:lstStyle/>
          <a:p>
            <a:r>
              <a:rPr lang="en-US" b="1" dirty="0">
                <a:solidFill>
                  <a:srgbClr val="00B050"/>
                </a:solidFill>
              </a:rPr>
              <a:t>5 psig</a:t>
            </a:r>
          </a:p>
        </p:txBody>
      </p:sp>
      <p:sp>
        <p:nvSpPr>
          <p:cNvPr id="24" name="TextBox 23"/>
          <p:cNvSpPr txBox="1"/>
          <p:nvPr/>
        </p:nvSpPr>
        <p:spPr>
          <a:xfrm>
            <a:off x="5705305" y="3052197"/>
            <a:ext cx="733342" cy="369332"/>
          </a:xfrm>
          <a:prstGeom prst="rect">
            <a:avLst/>
          </a:prstGeom>
          <a:noFill/>
        </p:spPr>
        <p:txBody>
          <a:bodyPr wrap="none" rtlCol="0">
            <a:spAutoFit/>
          </a:bodyPr>
          <a:lstStyle/>
          <a:p>
            <a:r>
              <a:rPr lang="en-US" b="1" dirty="0">
                <a:solidFill>
                  <a:srgbClr val="00B050"/>
                </a:solidFill>
              </a:rPr>
              <a:t>5 psig</a:t>
            </a:r>
          </a:p>
        </p:txBody>
      </p:sp>
      <p:sp>
        <p:nvSpPr>
          <p:cNvPr id="25" name="TextBox 24"/>
          <p:cNvSpPr txBox="1"/>
          <p:nvPr/>
        </p:nvSpPr>
        <p:spPr>
          <a:xfrm>
            <a:off x="6915856" y="3569732"/>
            <a:ext cx="2488244" cy="369332"/>
          </a:xfrm>
          <a:prstGeom prst="rect">
            <a:avLst/>
          </a:prstGeom>
          <a:noFill/>
        </p:spPr>
        <p:txBody>
          <a:bodyPr wrap="square" rtlCol="0">
            <a:spAutoFit/>
          </a:bodyPr>
          <a:lstStyle/>
          <a:p>
            <a:r>
              <a:rPr lang="en-US" b="1" dirty="0">
                <a:solidFill>
                  <a:srgbClr val="00B050"/>
                </a:solidFill>
              </a:rPr>
              <a:t>Approx. 2500 cc/min</a:t>
            </a:r>
          </a:p>
        </p:txBody>
      </p:sp>
      <p:sp>
        <p:nvSpPr>
          <p:cNvPr id="26" name="TextBox 25"/>
          <p:cNvSpPr txBox="1"/>
          <p:nvPr/>
        </p:nvSpPr>
        <p:spPr>
          <a:xfrm>
            <a:off x="5635101" y="5624987"/>
            <a:ext cx="1308371" cy="369332"/>
          </a:xfrm>
          <a:prstGeom prst="rect">
            <a:avLst/>
          </a:prstGeom>
          <a:noFill/>
        </p:spPr>
        <p:txBody>
          <a:bodyPr wrap="none" rtlCol="0">
            <a:spAutoFit/>
          </a:bodyPr>
          <a:lstStyle/>
          <a:p>
            <a:r>
              <a:rPr lang="en-US" b="1" dirty="0">
                <a:solidFill>
                  <a:srgbClr val="00B050"/>
                </a:solidFill>
              </a:rPr>
              <a:t>13.5 cc/min</a:t>
            </a:r>
          </a:p>
        </p:txBody>
      </p:sp>
      <p:sp>
        <p:nvSpPr>
          <p:cNvPr id="27" name="TextBox 26">
            <a:extLst>
              <a:ext uri="{FF2B5EF4-FFF2-40B4-BE49-F238E27FC236}">
                <a16:creationId xmlns:a16="http://schemas.microsoft.com/office/drawing/2014/main" id="{80CEA69C-E26B-403D-A947-FD47F50BD815}"/>
              </a:ext>
            </a:extLst>
          </p:cNvPr>
          <p:cNvSpPr txBox="1"/>
          <p:nvPr/>
        </p:nvSpPr>
        <p:spPr>
          <a:xfrm>
            <a:off x="388334" y="4611469"/>
            <a:ext cx="4082066" cy="2031325"/>
          </a:xfrm>
          <a:prstGeom prst="rect">
            <a:avLst/>
          </a:prstGeom>
          <a:noFill/>
        </p:spPr>
        <p:txBody>
          <a:bodyPr wrap="square" rtlCol="0">
            <a:spAutoFit/>
          </a:bodyPr>
          <a:lstStyle/>
          <a:p>
            <a:r>
              <a:rPr lang="en-US" i="1" dirty="0">
                <a:solidFill>
                  <a:srgbClr val="00B050"/>
                </a:solidFill>
              </a:rPr>
              <a:t>This would be considered a “normal” even “optimal” sample set up.  The analyzer is getting maximum designed sample flow through its capillary, and the delta between supply pressure and regulated pressure means that there is sufficient bypass for a fast response to the process.</a:t>
            </a:r>
          </a:p>
        </p:txBody>
      </p:sp>
      <p:sp>
        <p:nvSpPr>
          <p:cNvPr id="28" name="TextBox 27">
            <a:extLst>
              <a:ext uri="{FF2B5EF4-FFF2-40B4-BE49-F238E27FC236}">
                <a16:creationId xmlns:a16="http://schemas.microsoft.com/office/drawing/2014/main" id="{BA5A7C7E-E069-487F-9EAB-1749A4916B22}"/>
              </a:ext>
            </a:extLst>
          </p:cNvPr>
          <p:cNvSpPr txBox="1"/>
          <p:nvPr/>
        </p:nvSpPr>
        <p:spPr>
          <a:xfrm>
            <a:off x="5067300" y="4416187"/>
            <a:ext cx="1828800" cy="369332"/>
          </a:xfrm>
          <a:prstGeom prst="rect">
            <a:avLst/>
          </a:prstGeom>
          <a:noFill/>
        </p:spPr>
        <p:txBody>
          <a:bodyPr wrap="square" rtlCol="0">
            <a:spAutoFit/>
          </a:bodyPr>
          <a:lstStyle/>
          <a:p>
            <a:r>
              <a:rPr lang="en-US" dirty="0">
                <a:solidFill>
                  <a:schemeClr val="accent1">
                    <a:lumMod val="75000"/>
                  </a:schemeClr>
                </a:solidFill>
              </a:rPr>
              <a:t>Sample Capillary</a:t>
            </a:r>
          </a:p>
        </p:txBody>
      </p:sp>
      <p:cxnSp>
        <p:nvCxnSpPr>
          <p:cNvPr id="29" name="Straight Arrow Connector 28">
            <a:extLst>
              <a:ext uri="{FF2B5EF4-FFF2-40B4-BE49-F238E27FC236}">
                <a16:creationId xmlns:a16="http://schemas.microsoft.com/office/drawing/2014/main" id="{1AA6EF96-B8FD-4306-BC20-5A07B4EA881C}"/>
              </a:ext>
            </a:extLst>
          </p:cNvPr>
          <p:cNvCxnSpPr>
            <a:cxnSpLocks/>
            <a:stCxn id="28" idx="2"/>
          </p:cNvCxnSpPr>
          <p:nvPr/>
        </p:nvCxnSpPr>
        <p:spPr>
          <a:xfrm flipH="1">
            <a:off x="5205071" y="4785519"/>
            <a:ext cx="776629" cy="243681"/>
          </a:xfrm>
          <a:prstGeom prst="straightConnector1">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4572000" y="4040189"/>
            <a:ext cx="2068446" cy="2208212"/>
          </a:xfrm>
          <a:custGeom>
            <a:avLst/>
            <a:gdLst>
              <a:gd name="connsiteX0" fmla="*/ 0 w 1575581"/>
              <a:gd name="connsiteY0" fmla="*/ 0 h 1749083"/>
              <a:gd name="connsiteX1" fmla="*/ 140676 w 1575581"/>
              <a:gd name="connsiteY1" fmla="*/ 633046 h 1749083"/>
              <a:gd name="connsiteX2" fmla="*/ 618978 w 1575581"/>
              <a:gd name="connsiteY2" fmla="*/ 1097280 h 1749083"/>
              <a:gd name="connsiteX3" fmla="*/ 534572 w 1575581"/>
              <a:gd name="connsiteY3" fmla="*/ 1364566 h 1749083"/>
              <a:gd name="connsiteX4" fmla="*/ 1167618 w 1575581"/>
              <a:gd name="connsiteY4" fmla="*/ 1702191 h 1749083"/>
              <a:gd name="connsiteX5" fmla="*/ 1575581 w 1575581"/>
              <a:gd name="connsiteY5" fmla="*/ 1645920 h 174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5581" h="1749083">
                <a:moveTo>
                  <a:pt x="0" y="0"/>
                </a:moveTo>
                <a:cubicBezTo>
                  <a:pt x="18756" y="225083"/>
                  <a:pt x="37513" y="450166"/>
                  <a:pt x="140676" y="633046"/>
                </a:cubicBezTo>
                <a:cubicBezTo>
                  <a:pt x="243839" y="815926"/>
                  <a:pt x="553329" y="975360"/>
                  <a:pt x="618978" y="1097280"/>
                </a:cubicBezTo>
                <a:cubicBezTo>
                  <a:pt x="684627" y="1219200"/>
                  <a:pt x="443132" y="1263748"/>
                  <a:pt x="534572" y="1364566"/>
                </a:cubicBezTo>
                <a:cubicBezTo>
                  <a:pt x="626012" y="1465384"/>
                  <a:pt x="994117" y="1655299"/>
                  <a:pt x="1167618" y="1702191"/>
                </a:cubicBezTo>
                <a:cubicBezTo>
                  <a:pt x="1341119" y="1749083"/>
                  <a:pt x="1458350" y="1697501"/>
                  <a:pt x="1575581" y="164592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1" name="Picture 3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0446" y="4255532"/>
            <a:ext cx="1159007" cy="2375326"/>
          </a:xfrm>
          <a:prstGeom prst="rect">
            <a:avLst/>
          </a:prstGeom>
        </p:spPr>
      </p:pic>
      <p:pic>
        <p:nvPicPr>
          <p:cNvPr id="33" name="Picture 32"/>
          <p:cNvPicPr>
            <a:picLocks noChangeAspect="1"/>
          </p:cNvPicPr>
          <p:nvPr/>
        </p:nvPicPr>
        <p:blipFill>
          <a:blip r:embed="rId4" cstate="print">
            <a:clrChange>
              <a:clrFrom>
                <a:srgbClr val="DED7CF"/>
              </a:clrFrom>
              <a:clrTo>
                <a:srgbClr val="DED7CF">
                  <a:alpha val="0"/>
                </a:srgbClr>
              </a:clrTo>
            </a:clrChange>
            <a:extLst>
              <a:ext uri="{28A0092B-C50C-407E-A947-70E740481C1C}">
                <a14:useLocalDpi xmlns:a14="http://schemas.microsoft.com/office/drawing/2010/main" val="0"/>
              </a:ext>
            </a:extLst>
          </a:blip>
          <a:stretch>
            <a:fillRect/>
          </a:stretch>
        </p:blipFill>
        <p:spPr>
          <a:xfrm>
            <a:off x="4953001" y="3236863"/>
            <a:ext cx="1504608" cy="1219736"/>
          </a:xfrm>
          <a:prstGeom prst="rect">
            <a:avLst/>
          </a:prstGeom>
        </p:spPr>
      </p:pic>
      <p:sp>
        <p:nvSpPr>
          <p:cNvPr id="34" name="TextBox 33"/>
          <p:cNvSpPr txBox="1"/>
          <p:nvPr/>
        </p:nvSpPr>
        <p:spPr>
          <a:xfrm>
            <a:off x="5562600" y="4139873"/>
            <a:ext cx="457200" cy="276999"/>
          </a:xfrm>
          <a:prstGeom prst="rect">
            <a:avLst/>
          </a:prstGeom>
          <a:noFill/>
        </p:spPr>
        <p:txBody>
          <a:bodyPr wrap="square" rtlCol="0">
            <a:spAutoFit/>
          </a:bodyPr>
          <a:lstStyle/>
          <a:p>
            <a:r>
              <a:rPr lang="en-US" sz="1200" b="1" dirty="0">
                <a:solidFill>
                  <a:srgbClr val="0070C0"/>
                </a:solidFill>
              </a:rPr>
              <a:t>BPR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p:txBody>
          <a:bodyPr>
            <a:normAutofit/>
          </a:bodyPr>
          <a:lstStyle/>
          <a:p>
            <a:pPr>
              <a:buNone/>
            </a:pPr>
            <a:r>
              <a:rPr lang="en-US" dirty="0"/>
              <a:t>    “</a:t>
            </a:r>
            <a:r>
              <a:rPr lang="en-US" dirty="0">
                <a:solidFill>
                  <a:schemeClr val="accent1">
                    <a:lumMod val="75000"/>
                  </a:schemeClr>
                </a:solidFill>
              </a:rPr>
              <a:t>Regulated flow of sample gas </a:t>
            </a:r>
            <a:r>
              <a:rPr lang="en-US" dirty="0"/>
              <a:t>passes through a flame sustained by regulated flows of air and a fuel gas.”</a:t>
            </a:r>
          </a:p>
          <a:p>
            <a:pPr>
              <a:buNone/>
            </a:pPr>
            <a:endParaRPr lang="en-US" dirty="0"/>
          </a:p>
          <a:p>
            <a:pPr>
              <a:buNone/>
            </a:pPr>
            <a:endParaRPr lang="en-US" dirty="0"/>
          </a:p>
        </p:txBody>
      </p:sp>
      <p:cxnSp>
        <p:nvCxnSpPr>
          <p:cNvPr id="5" name="Straight Arrow Connector 4"/>
          <p:cNvCxnSpPr/>
          <p:nvPr/>
        </p:nvCxnSpPr>
        <p:spPr>
          <a:xfrm>
            <a:off x="838200" y="40386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057400" y="3886200"/>
            <a:ext cx="609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743200" y="4038600"/>
            <a:ext cx="2667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495800" y="3124200"/>
            <a:ext cx="685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5400000" flipH="1" flipV="1">
            <a:off x="4762500" y="3924300"/>
            <a:ext cx="2286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295400" y="3200400"/>
            <a:ext cx="2329677" cy="646331"/>
          </a:xfrm>
          <a:prstGeom prst="rect">
            <a:avLst/>
          </a:prstGeom>
          <a:noFill/>
        </p:spPr>
        <p:txBody>
          <a:bodyPr wrap="none" rtlCol="0">
            <a:spAutoFit/>
          </a:bodyPr>
          <a:lstStyle/>
          <a:p>
            <a:r>
              <a:rPr lang="en-US" dirty="0"/>
              <a:t>Bulkhead fitting</a:t>
            </a:r>
          </a:p>
          <a:p>
            <a:r>
              <a:rPr lang="en-US" dirty="0"/>
              <a:t>&amp; embedded restrictor</a:t>
            </a:r>
          </a:p>
        </p:txBody>
      </p:sp>
      <p:cxnSp>
        <p:nvCxnSpPr>
          <p:cNvPr id="19" name="Straight Arrow Connector 18"/>
          <p:cNvCxnSpPr/>
          <p:nvPr/>
        </p:nvCxnSpPr>
        <p:spPr>
          <a:xfrm>
            <a:off x="6172200" y="40386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19600" y="3200400"/>
            <a:ext cx="785471" cy="369332"/>
          </a:xfrm>
          <a:prstGeom prst="rect">
            <a:avLst/>
          </a:prstGeom>
          <a:noFill/>
        </p:spPr>
        <p:txBody>
          <a:bodyPr wrap="none" rtlCol="0">
            <a:spAutoFit/>
          </a:bodyPr>
          <a:lstStyle/>
          <a:p>
            <a:r>
              <a:rPr lang="en-US" dirty="0">
                <a:solidFill>
                  <a:schemeClr val="bg1"/>
                </a:solidFill>
              </a:rPr>
              <a:t>Gauge</a:t>
            </a:r>
          </a:p>
        </p:txBody>
      </p:sp>
      <p:sp>
        <p:nvSpPr>
          <p:cNvPr id="21" name="TextBox 20"/>
          <p:cNvSpPr txBox="1"/>
          <p:nvPr/>
        </p:nvSpPr>
        <p:spPr>
          <a:xfrm>
            <a:off x="7391400" y="3886200"/>
            <a:ext cx="1327415" cy="369332"/>
          </a:xfrm>
          <a:prstGeom prst="rect">
            <a:avLst/>
          </a:prstGeom>
          <a:noFill/>
        </p:spPr>
        <p:txBody>
          <a:bodyPr wrap="none" rtlCol="0">
            <a:spAutoFit/>
          </a:bodyPr>
          <a:lstStyle/>
          <a:p>
            <a:r>
              <a:rPr lang="en-US" dirty="0"/>
              <a:t>Bypass/vent</a:t>
            </a:r>
          </a:p>
        </p:txBody>
      </p:sp>
      <p:sp>
        <p:nvSpPr>
          <p:cNvPr id="22" name="TextBox 21"/>
          <p:cNvSpPr txBox="1"/>
          <p:nvPr/>
        </p:nvSpPr>
        <p:spPr>
          <a:xfrm>
            <a:off x="381000" y="3733800"/>
            <a:ext cx="733342" cy="369332"/>
          </a:xfrm>
          <a:prstGeom prst="rect">
            <a:avLst/>
          </a:prstGeom>
          <a:noFill/>
        </p:spPr>
        <p:txBody>
          <a:bodyPr wrap="none" rtlCol="0">
            <a:spAutoFit/>
          </a:bodyPr>
          <a:lstStyle/>
          <a:p>
            <a:r>
              <a:rPr lang="en-US" b="1" dirty="0">
                <a:solidFill>
                  <a:srgbClr val="E2AC00"/>
                </a:solidFill>
              </a:rPr>
              <a:t>5 psig</a:t>
            </a:r>
          </a:p>
        </p:txBody>
      </p:sp>
      <p:sp>
        <p:nvSpPr>
          <p:cNvPr id="23" name="TextBox 22"/>
          <p:cNvSpPr txBox="1"/>
          <p:nvPr/>
        </p:nvSpPr>
        <p:spPr>
          <a:xfrm>
            <a:off x="4419600" y="2819400"/>
            <a:ext cx="733342" cy="369332"/>
          </a:xfrm>
          <a:prstGeom prst="rect">
            <a:avLst/>
          </a:prstGeom>
          <a:noFill/>
        </p:spPr>
        <p:txBody>
          <a:bodyPr wrap="none" rtlCol="0">
            <a:spAutoFit/>
          </a:bodyPr>
          <a:lstStyle/>
          <a:p>
            <a:r>
              <a:rPr lang="en-US" b="1" dirty="0">
                <a:solidFill>
                  <a:srgbClr val="00B050"/>
                </a:solidFill>
              </a:rPr>
              <a:t>5 psig</a:t>
            </a:r>
          </a:p>
        </p:txBody>
      </p:sp>
      <p:sp>
        <p:nvSpPr>
          <p:cNvPr id="24" name="TextBox 23"/>
          <p:cNvSpPr txBox="1"/>
          <p:nvPr/>
        </p:nvSpPr>
        <p:spPr>
          <a:xfrm>
            <a:off x="5794729" y="3124200"/>
            <a:ext cx="733342" cy="369332"/>
          </a:xfrm>
          <a:prstGeom prst="rect">
            <a:avLst/>
          </a:prstGeom>
          <a:noFill/>
        </p:spPr>
        <p:txBody>
          <a:bodyPr wrap="none" rtlCol="0">
            <a:spAutoFit/>
          </a:bodyPr>
          <a:lstStyle/>
          <a:p>
            <a:r>
              <a:rPr lang="en-US" b="1" dirty="0">
                <a:solidFill>
                  <a:srgbClr val="00B050"/>
                </a:solidFill>
              </a:rPr>
              <a:t>5 psig</a:t>
            </a:r>
          </a:p>
        </p:txBody>
      </p:sp>
      <p:sp>
        <p:nvSpPr>
          <p:cNvPr id="25" name="TextBox 24"/>
          <p:cNvSpPr txBox="1"/>
          <p:nvPr/>
        </p:nvSpPr>
        <p:spPr>
          <a:xfrm>
            <a:off x="7467600" y="3581400"/>
            <a:ext cx="1013419" cy="369332"/>
          </a:xfrm>
          <a:prstGeom prst="rect">
            <a:avLst/>
          </a:prstGeom>
          <a:noFill/>
        </p:spPr>
        <p:txBody>
          <a:bodyPr wrap="none" rtlCol="0">
            <a:spAutoFit/>
          </a:bodyPr>
          <a:lstStyle/>
          <a:p>
            <a:r>
              <a:rPr lang="en-US" b="1" dirty="0">
                <a:solidFill>
                  <a:srgbClr val="FF0000"/>
                </a:solidFill>
              </a:rPr>
              <a:t>0 cc/min</a:t>
            </a:r>
          </a:p>
        </p:txBody>
      </p:sp>
      <p:sp>
        <p:nvSpPr>
          <p:cNvPr id="26" name="TextBox 25"/>
          <p:cNvSpPr txBox="1"/>
          <p:nvPr/>
        </p:nvSpPr>
        <p:spPr>
          <a:xfrm>
            <a:off x="5621960" y="5649962"/>
            <a:ext cx="1308371" cy="369332"/>
          </a:xfrm>
          <a:prstGeom prst="rect">
            <a:avLst/>
          </a:prstGeom>
          <a:noFill/>
        </p:spPr>
        <p:txBody>
          <a:bodyPr wrap="none" rtlCol="0">
            <a:spAutoFit/>
          </a:bodyPr>
          <a:lstStyle/>
          <a:p>
            <a:r>
              <a:rPr lang="en-US" b="1" dirty="0">
                <a:solidFill>
                  <a:srgbClr val="00B050"/>
                </a:solidFill>
              </a:rPr>
              <a:t>13.5 cc/min</a:t>
            </a:r>
          </a:p>
        </p:txBody>
      </p:sp>
      <p:sp>
        <p:nvSpPr>
          <p:cNvPr id="27" name="TextBox 26">
            <a:extLst>
              <a:ext uri="{FF2B5EF4-FFF2-40B4-BE49-F238E27FC236}">
                <a16:creationId xmlns:a16="http://schemas.microsoft.com/office/drawing/2014/main" id="{08FF4F3A-8703-41AB-BF8E-792A18B6CEBA}"/>
              </a:ext>
            </a:extLst>
          </p:cNvPr>
          <p:cNvSpPr txBox="1"/>
          <p:nvPr/>
        </p:nvSpPr>
        <p:spPr>
          <a:xfrm>
            <a:off x="388334" y="4495800"/>
            <a:ext cx="4082066" cy="2308324"/>
          </a:xfrm>
          <a:prstGeom prst="rect">
            <a:avLst/>
          </a:prstGeom>
          <a:noFill/>
        </p:spPr>
        <p:txBody>
          <a:bodyPr wrap="square" rtlCol="0">
            <a:spAutoFit/>
          </a:bodyPr>
          <a:lstStyle/>
          <a:p>
            <a:r>
              <a:rPr lang="en-US" i="1" dirty="0">
                <a:solidFill>
                  <a:srgbClr val="FFC000"/>
                </a:solidFill>
              </a:rPr>
              <a:t>This would be considered an “abnormal” sample set up.  The analyzer is getting maximum designed sample flow through its capillary, but the delta between supply pressure and regulated pressure is 0 (zero) PSID which means that there is NO  bypass flow. Response to process changes could take minutes, hours, or days.</a:t>
            </a:r>
          </a:p>
        </p:txBody>
      </p:sp>
      <p:sp>
        <p:nvSpPr>
          <p:cNvPr id="28" name="TextBox 27">
            <a:extLst>
              <a:ext uri="{FF2B5EF4-FFF2-40B4-BE49-F238E27FC236}">
                <a16:creationId xmlns:a16="http://schemas.microsoft.com/office/drawing/2014/main" id="{71CF313B-41DF-482B-B8D4-AFD4A77E079D}"/>
              </a:ext>
            </a:extLst>
          </p:cNvPr>
          <p:cNvSpPr txBox="1"/>
          <p:nvPr/>
        </p:nvSpPr>
        <p:spPr>
          <a:xfrm>
            <a:off x="5067300" y="4416187"/>
            <a:ext cx="1828800" cy="369332"/>
          </a:xfrm>
          <a:prstGeom prst="rect">
            <a:avLst/>
          </a:prstGeom>
          <a:noFill/>
        </p:spPr>
        <p:txBody>
          <a:bodyPr wrap="square" rtlCol="0">
            <a:spAutoFit/>
          </a:bodyPr>
          <a:lstStyle/>
          <a:p>
            <a:r>
              <a:rPr lang="en-US" dirty="0">
                <a:solidFill>
                  <a:schemeClr val="accent1">
                    <a:lumMod val="75000"/>
                  </a:schemeClr>
                </a:solidFill>
              </a:rPr>
              <a:t>Sample Capillary</a:t>
            </a:r>
          </a:p>
        </p:txBody>
      </p:sp>
      <p:cxnSp>
        <p:nvCxnSpPr>
          <p:cNvPr id="29" name="Straight Arrow Connector 28">
            <a:extLst>
              <a:ext uri="{FF2B5EF4-FFF2-40B4-BE49-F238E27FC236}">
                <a16:creationId xmlns:a16="http://schemas.microsoft.com/office/drawing/2014/main" id="{27C5DD71-8766-4E0E-A9BA-30A04D36860E}"/>
              </a:ext>
            </a:extLst>
          </p:cNvPr>
          <p:cNvCxnSpPr>
            <a:cxnSpLocks/>
            <a:stCxn id="28" idx="2"/>
          </p:cNvCxnSpPr>
          <p:nvPr/>
        </p:nvCxnSpPr>
        <p:spPr>
          <a:xfrm flipH="1">
            <a:off x="5205071" y="4785519"/>
            <a:ext cx="776629" cy="243681"/>
          </a:xfrm>
          <a:prstGeom prst="straightConnector1">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4572000" y="4040189"/>
            <a:ext cx="2068446" cy="2208212"/>
          </a:xfrm>
          <a:custGeom>
            <a:avLst/>
            <a:gdLst>
              <a:gd name="connsiteX0" fmla="*/ 0 w 1575581"/>
              <a:gd name="connsiteY0" fmla="*/ 0 h 1749083"/>
              <a:gd name="connsiteX1" fmla="*/ 140676 w 1575581"/>
              <a:gd name="connsiteY1" fmla="*/ 633046 h 1749083"/>
              <a:gd name="connsiteX2" fmla="*/ 618978 w 1575581"/>
              <a:gd name="connsiteY2" fmla="*/ 1097280 h 1749083"/>
              <a:gd name="connsiteX3" fmla="*/ 534572 w 1575581"/>
              <a:gd name="connsiteY3" fmla="*/ 1364566 h 1749083"/>
              <a:gd name="connsiteX4" fmla="*/ 1167618 w 1575581"/>
              <a:gd name="connsiteY4" fmla="*/ 1702191 h 1749083"/>
              <a:gd name="connsiteX5" fmla="*/ 1575581 w 1575581"/>
              <a:gd name="connsiteY5" fmla="*/ 1645920 h 174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5581" h="1749083">
                <a:moveTo>
                  <a:pt x="0" y="0"/>
                </a:moveTo>
                <a:cubicBezTo>
                  <a:pt x="18756" y="225083"/>
                  <a:pt x="37513" y="450166"/>
                  <a:pt x="140676" y="633046"/>
                </a:cubicBezTo>
                <a:cubicBezTo>
                  <a:pt x="243839" y="815926"/>
                  <a:pt x="553329" y="975360"/>
                  <a:pt x="618978" y="1097280"/>
                </a:cubicBezTo>
                <a:cubicBezTo>
                  <a:pt x="684627" y="1219200"/>
                  <a:pt x="443132" y="1263748"/>
                  <a:pt x="534572" y="1364566"/>
                </a:cubicBezTo>
                <a:cubicBezTo>
                  <a:pt x="626012" y="1465384"/>
                  <a:pt x="994117" y="1655299"/>
                  <a:pt x="1167618" y="1702191"/>
                </a:cubicBezTo>
                <a:cubicBezTo>
                  <a:pt x="1341119" y="1749083"/>
                  <a:pt x="1458350" y="1697501"/>
                  <a:pt x="1575581" y="164592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1" name="Picture 3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0446" y="4255532"/>
            <a:ext cx="1159007" cy="2375326"/>
          </a:xfrm>
          <a:prstGeom prst="rect">
            <a:avLst/>
          </a:prstGeom>
        </p:spPr>
      </p:pic>
      <p:pic>
        <p:nvPicPr>
          <p:cNvPr id="32" name="Picture 31"/>
          <p:cNvPicPr>
            <a:picLocks noChangeAspect="1"/>
          </p:cNvPicPr>
          <p:nvPr/>
        </p:nvPicPr>
        <p:blipFill>
          <a:blip r:embed="rId4" cstate="print">
            <a:clrChange>
              <a:clrFrom>
                <a:srgbClr val="DED7CF"/>
              </a:clrFrom>
              <a:clrTo>
                <a:srgbClr val="DED7CF">
                  <a:alpha val="0"/>
                </a:srgbClr>
              </a:clrTo>
            </a:clrChange>
            <a:extLst>
              <a:ext uri="{28A0092B-C50C-407E-A947-70E740481C1C}">
                <a14:useLocalDpi xmlns:a14="http://schemas.microsoft.com/office/drawing/2010/main" val="0"/>
              </a:ext>
            </a:extLst>
          </a:blip>
          <a:stretch>
            <a:fillRect/>
          </a:stretch>
        </p:blipFill>
        <p:spPr>
          <a:xfrm>
            <a:off x="4953001" y="3236863"/>
            <a:ext cx="1504608" cy="1219736"/>
          </a:xfrm>
          <a:prstGeom prst="rect">
            <a:avLst/>
          </a:prstGeom>
        </p:spPr>
      </p:pic>
      <p:sp>
        <p:nvSpPr>
          <p:cNvPr id="33" name="TextBox 32"/>
          <p:cNvSpPr txBox="1"/>
          <p:nvPr/>
        </p:nvSpPr>
        <p:spPr>
          <a:xfrm>
            <a:off x="5562600" y="4139873"/>
            <a:ext cx="457200" cy="276999"/>
          </a:xfrm>
          <a:prstGeom prst="rect">
            <a:avLst/>
          </a:prstGeom>
          <a:noFill/>
        </p:spPr>
        <p:txBody>
          <a:bodyPr wrap="square" rtlCol="0">
            <a:spAutoFit/>
          </a:bodyPr>
          <a:lstStyle/>
          <a:p>
            <a:r>
              <a:rPr lang="en-US" sz="1200" b="1" dirty="0">
                <a:solidFill>
                  <a:srgbClr val="0070C0"/>
                </a:solidFill>
              </a:rPr>
              <a:t>BPR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p:txBody>
          <a:bodyPr>
            <a:normAutofit/>
          </a:bodyPr>
          <a:lstStyle/>
          <a:p>
            <a:pPr>
              <a:buNone/>
            </a:pPr>
            <a:r>
              <a:rPr lang="en-US" dirty="0"/>
              <a:t>    “</a:t>
            </a:r>
            <a:r>
              <a:rPr lang="en-US" dirty="0">
                <a:solidFill>
                  <a:schemeClr val="accent1">
                    <a:lumMod val="75000"/>
                  </a:schemeClr>
                </a:solidFill>
              </a:rPr>
              <a:t>Regulated flow of sample gas </a:t>
            </a:r>
            <a:r>
              <a:rPr lang="en-US" dirty="0"/>
              <a:t>passes through a flame sustained by regulated flows of air and a fuel gas.”</a:t>
            </a:r>
          </a:p>
          <a:p>
            <a:pPr>
              <a:buNone/>
            </a:pPr>
            <a:endParaRPr lang="en-US" dirty="0"/>
          </a:p>
          <a:p>
            <a:pPr>
              <a:buNone/>
            </a:pPr>
            <a:endParaRPr lang="en-US" dirty="0"/>
          </a:p>
        </p:txBody>
      </p:sp>
      <p:cxnSp>
        <p:nvCxnSpPr>
          <p:cNvPr id="5" name="Straight Arrow Connector 4"/>
          <p:cNvCxnSpPr/>
          <p:nvPr/>
        </p:nvCxnSpPr>
        <p:spPr>
          <a:xfrm>
            <a:off x="838200" y="40386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057400" y="3886200"/>
            <a:ext cx="609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743200" y="4038600"/>
            <a:ext cx="2667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495800" y="3124200"/>
            <a:ext cx="685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5400000" flipH="1" flipV="1">
            <a:off x="4762500" y="3924300"/>
            <a:ext cx="2286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295400" y="3200400"/>
            <a:ext cx="2329677" cy="646331"/>
          </a:xfrm>
          <a:prstGeom prst="rect">
            <a:avLst/>
          </a:prstGeom>
          <a:noFill/>
        </p:spPr>
        <p:txBody>
          <a:bodyPr wrap="none" rtlCol="0">
            <a:spAutoFit/>
          </a:bodyPr>
          <a:lstStyle/>
          <a:p>
            <a:r>
              <a:rPr lang="en-US" dirty="0"/>
              <a:t>Bulkhead fitting</a:t>
            </a:r>
          </a:p>
          <a:p>
            <a:r>
              <a:rPr lang="en-US" dirty="0"/>
              <a:t>&amp; embedded restrictor</a:t>
            </a:r>
          </a:p>
        </p:txBody>
      </p:sp>
      <p:cxnSp>
        <p:nvCxnSpPr>
          <p:cNvPr id="19" name="Straight Arrow Connector 18"/>
          <p:cNvCxnSpPr/>
          <p:nvPr/>
        </p:nvCxnSpPr>
        <p:spPr>
          <a:xfrm>
            <a:off x="6172200" y="40386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19600" y="3200400"/>
            <a:ext cx="785471" cy="369332"/>
          </a:xfrm>
          <a:prstGeom prst="rect">
            <a:avLst/>
          </a:prstGeom>
          <a:noFill/>
        </p:spPr>
        <p:txBody>
          <a:bodyPr wrap="none" rtlCol="0">
            <a:spAutoFit/>
          </a:bodyPr>
          <a:lstStyle/>
          <a:p>
            <a:r>
              <a:rPr lang="en-US" dirty="0">
                <a:solidFill>
                  <a:schemeClr val="bg1"/>
                </a:solidFill>
              </a:rPr>
              <a:t>Gauge</a:t>
            </a:r>
          </a:p>
        </p:txBody>
      </p:sp>
      <p:sp>
        <p:nvSpPr>
          <p:cNvPr id="21" name="TextBox 20"/>
          <p:cNvSpPr txBox="1"/>
          <p:nvPr/>
        </p:nvSpPr>
        <p:spPr>
          <a:xfrm>
            <a:off x="7391400" y="3886200"/>
            <a:ext cx="1327415" cy="369332"/>
          </a:xfrm>
          <a:prstGeom prst="rect">
            <a:avLst/>
          </a:prstGeom>
          <a:noFill/>
        </p:spPr>
        <p:txBody>
          <a:bodyPr wrap="none" rtlCol="0">
            <a:spAutoFit/>
          </a:bodyPr>
          <a:lstStyle/>
          <a:p>
            <a:r>
              <a:rPr lang="en-US" dirty="0"/>
              <a:t>Bypass/vent</a:t>
            </a:r>
          </a:p>
        </p:txBody>
      </p:sp>
      <p:sp>
        <p:nvSpPr>
          <p:cNvPr id="22" name="TextBox 21"/>
          <p:cNvSpPr txBox="1"/>
          <p:nvPr/>
        </p:nvSpPr>
        <p:spPr>
          <a:xfrm>
            <a:off x="381000" y="3733800"/>
            <a:ext cx="911275" cy="369332"/>
          </a:xfrm>
          <a:prstGeom prst="rect">
            <a:avLst/>
          </a:prstGeom>
          <a:noFill/>
        </p:spPr>
        <p:txBody>
          <a:bodyPr wrap="none" rtlCol="0">
            <a:spAutoFit/>
          </a:bodyPr>
          <a:lstStyle/>
          <a:p>
            <a:r>
              <a:rPr lang="en-US" b="1" dirty="0">
                <a:solidFill>
                  <a:srgbClr val="FF0000"/>
                </a:solidFill>
              </a:rPr>
              <a:t>4.5 psig</a:t>
            </a:r>
          </a:p>
        </p:txBody>
      </p:sp>
      <p:sp>
        <p:nvSpPr>
          <p:cNvPr id="23" name="TextBox 22"/>
          <p:cNvSpPr txBox="1"/>
          <p:nvPr/>
        </p:nvSpPr>
        <p:spPr>
          <a:xfrm>
            <a:off x="4419600" y="2819400"/>
            <a:ext cx="911275" cy="369332"/>
          </a:xfrm>
          <a:prstGeom prst="rect">
            <a:avLst/>
          </a:prstGeom>
          <a:noFill/>
        </p:spPr>
        <p:txBody>
          <a:bodyPr wrap="none" rtlCol="0">
            <a:spAutoFit/>
          </a:bodyPr>
          <a:lstStyle/>
          <a:p>
            <a:r>
              <a:rPr lang="en-US" b="1" dirty="0">
                <a:solidFill>
                  <a:srgbClr val="FF0000"/>
                </a:solidFill>
              </a:rPr>
              <a:t>4.5 psig</a:t>
            </a:r>
          </a:p>
        </p:txBody>
      </p:sp>
      <p:sp>
        <p:nvSpPr>
          <p:cNvPr id="24" name="TextBox 23"/>
          <p:cNvSpPr txBox="1"/>
          <p:nvPr/>
        </p:nvSpPr>
        <p:spPr>
          <a:xfrm>
            <a:off x="5823019" y="3180665"/>
            <a:ext cx="733342" cy="369332"/>
          </a:xfrm>
          <a:prstGeom prst="rect">
            <a:avLst/>
          </a:prstGeom>
          <a:noFill/>
        </p:spPr>
        <p:txBody>
          <a:bodyPr wrap="none" rtlCol="0">
            <a:spAutoFit/>
          </a:bodyPr>
          <a:lstStyle/>
          <a:p>
            <a:r>
              <a:rPr lang="en-US" b="1" dirty="0">
                <a:solidFill>
                  <a:srgbClr val="00B050"/>
                </a:solidFill>
              </a:rPr>
              <a:t>5 psig</a:t>
            </a:r>
          </a:p>
        </p:txBody>
      </p:sp>
      <p:sp>
        <p:nvSpPr>
          <p:cNvPr id="25" name="TextBox 24"/>
          <p:cNvSpPr txBox="1"/>
          <p:nvPr/>
        </p:nvSpPr>
        <p:spPr>
          <a:xfrm>
            <a:off x="7467600" y="3581400"/>
            <a:ext cx="1013419" cy="369332"/>
          </a:xfrm>
          <a:prstGeom prst="rect">
            <a:avLst/>
          </a:prstGeom>
          <a:noFill/>
        </p:spPr>
        <p:txBody>
          <a:bodyPr wrap="none" rtlCol="0">
            <a:spAutoFit/>
          </a:bodyPr>
          <a:lstStyle/>
          <a:p>
            <a:r>
              <a:rPr lang="en-US" b="1" dirty="0">
                <a:solidFill>
                  <a:srgbClr val="FF0000"/>
                </a:solidFill>
              </a:rPr>
              <a:t>0 cc/min</a:t>
            </a:r>
          </a:p>
        </p:txBody>
      </p:sp>
      <p:sp>
        <p:nvSpPr>
          <p:cNvPr id="26" name="TextBox 25"/>
          <p:cNvSpPr txBox="1"/>
          <p:nvPr/>
        </p:nvSpPr>
        <p:spPr>
          <a:xfrm>
            <a:off x="5832544" y="5638800"/>
            <a:ext cx="1245854" cy="369332"/>
          </a:xfrm>
          <a:prstGeom prst="rect">
            <a:avLst/>
          </a:prstGeom>
          <a:noFill/>
        </p:spPr>
        <p:txBody>
          <a:bodyPr wrap="none" rtlCol="0">
            <a:spAutoFit/>
          </a:bodyPr>
          <a:lstStyle/>
          <a:p>
            <a:r>
              <a:rPr lang="en-US" b="1" dirty="0">
                <a:solidFill>
                  <a:srgbClr val="FF0000"/>
                </a:solidFill>
              </a:rPr>
              <a:t>≈11 cc/min</a:t>
            </a:r>
          </a:p>
        </p:txBody>
      </p:sp>
      <p:sp>
        <p:nvSpPr>
          <p:cNvPr id="27" name="TextBox 26">
            <a:extLst>
              <a:ext uri="{FF2B5EF4-FFF2-40B4-BE49-F238E27FC236}">
                <a16:creationId xmlns:a16="http://schemas.microsoft.com/office/drawing/2014/main" id="{F6FB5F3C-7979-4DD5-9F48-557E35EC210C}"/>
              </a:ext>
            </a:extLst>
          </p:cNvPr>
          <p:cNvSpPr txBox="1"/>
          <p:nvPr/>
        </p:nvSpPr>
        <p:spPr>
          <a:xfrm>
            <a:off x="388333" y="4343400"/>
            <a:ext cx="4736457" cy="2585323"/>
          </a:xfrm>
          <a:prstGeom prst="rect">
            <a:avLst/>
          </a:prstGeom>
          <a:noFill/>
        </p:spPr>
        <p:txBody>
          <a:bodyPr wrap="square" rtlCol="0">
            <a:spAutoFit/>
          </a:bodyPr>
          <a:lstStyle/>
          <a:p>
            <a:r>
              <a:rPr lang="en-US" i="1" dirty="0">
                <a:solidFill>
                  <a:srgbClr val="FF0000"/>
                </a:solidFill>
              </a:rPr>
              <a:t>This would be considered an “improper” sample set up.  The analyzer is NOT getting maximum designed sample flow through its capillary, and the delta between supply pressure and regulated pressure is -0.5 (negative) PSID which means that there is NO  bypass flow. Response to process changes could take minutes, hours, or days.  Also, the calibration is based on 5 </a:t>
            </a:r>
            <a:r>
              <a:rPr lang="en-US" i="1" dirty="0" err="1">
                <a:solidFill>
                  <a:srgbClr val="FF0000"/>
                </a:solidFill>
              </a:rPr>
              <a:t>psig</a:t>
            </a:r>
            <a:r>
              <a:rPr lang="en-US" i="1" dirty="0">
                <a:solidFill>
                  <a:srgbClr val="FF0000"/>
                </a:solidFill>
              </a:rPr>
              <a:t> of sample so now the calibration is VOID.</a:t>
            </a:r>
          </a:p>
        </p:txBody>
      </p:sp>
      <p:sp>
        <p:nvSpPr>
          <p:cNvPr id="28" name="TextBox 27">
            <a:extLst>
              <a:ext uri="{FF2B5EF4-FFF2-40B4-BE49-F238E27FC236}">
                <a16:creationId xmlns:a16="http://schemas.microsoft.com/office/drawing/2014/main" id="{6361252A-DADF-490E-B1F1-75A7DD6BB5C1}"/>
              </a:ext>
            </a:extLst>
          </p:cNvPr>
          <p:cNvSpPr txBox="1"/>
          <p:nvPr/>
        </p:nvSpPr>
        <p:spPr>
          <a:xfrm>
            <a:off x="5067300" y="4416187"/>
            <a:ext cx="1828800" cy="369332"/>
          </a:xfrm>
          <a:prstGeom prst="rect">
            <a:avLst/>
          </a:prstGeom>
          <a:noFill/>
        </p:spPr>
        <p:txBody>
          <a:bodyPr wrap="square" rtlCol="0">
            <a:spAutoFit/>
          </a:bodyPr>
          <a:lstStyle/>
          <a:p>
            <a:r>
              <a:rPr lang="en-US" dirty="0">
                <a:solidFill>
                  <a:schemeClr val="accent1">
                    <a:lumMod val="75000"/>
                  </a:schemeClr>
                </a:solidFill>
              </a:rPr>
              <a:t>Sample Capillary</a:t>
            </a:r>
          </a:p>
        </p:txBody>
      </p:sp>
      <p:cxnSp>
        <p:nvCxnSpPr>
          <p:cNvPr id="29" name="Straight Arrow Connector 28">
            <a:extLst>
              <a:ext uri="{FF2B5EF4-FFF2-40B4-BE49-F238E27FC236}">
                <a16:creationId xmlns:a16="http://schemas.microsoft.com/office/drawing/2014/main" id="{0FECD800-80B4-435A-920C-37BD50653B31}"/>
              </a:ext>
            </a:extLst>
          </p:cNvPr>
          <p:cNvCxnSpPr>
            <a:cxnSpLocks/>
            <a:stCxn id="28" idx="2"/>
          </p:cNvCxnSpPr>
          <p:nvPr/>
        </p:nvCxnSpPr>
        <p:spPr>
          <a:xfrm flipH="1">
            <a:off x="5205071" y="4785519"/>
            <a:ext cx="776629" cy="243681"/>
          </a:xfrm>
          <a:prstGeom prst="straightConnector1">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4572000" y="4040189"/>
            <a:ext cx="2068446" cy="2208212"/>
          </a:xfrm>
          <a:custGeom>
            <a:avLst/>
            <a:gdLst>
              <a:gd name="connsiteX0" fmla="*/ 0 w 1575581"/>
              <a:gd name="connsiteY0" fmla="*/ 0 h 1749083"/>
              <a:gd name="connsiteX1" fmla="*/ 140676 w 1575581"/>
              <a:gd name="connsiteY1" fmla="*/ 633046 h 1749083"/>
              <a:gd name="connsiteX2" fmla="*/ 618978 w 1575581"/>
              <a:gd name="connsiteY2" fmla="*/ 1097280 h 1749083"/>
              <a:gd name="connsiteX3" fmla="*/ 534572 w 1575581"/>
              <a:gd name="connsiteY3" fmla="*/ 1364566 h 1749083"/>
              <a:gd name="connsiteX4" fmla="*/ 1167618 w 1575581"/>
              <a:gd name="connsiteY4" fmla="*/ 1702191 h 1749083"/>
              <a:gd name="connsiteX5" fmla="*/ 1575581 w 1575581"/>
              <a:gd name="connsiteY5" fmla="*/ 1645920 h 174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5581" h="1749083">
                <a:moveTo>
                  <a:pt x="0" y="0"/>
                </a:moveTo>
                <a:cubicBezTo>
                  <a:pt x="18756" y="225083"/>
                  <a:pt x="37513" y="450166"/>
                  <a:pt x="140676" y="633046"/>
                </a:cubicBezTo>
                <a:cubicBezTo>
                  <a:pt x="243839" y="815926"/>
                  <a:pt x="553329" y="975360"/>
                  <a:pt x="618978" y="1097280"/>
                </a:cubicBezTo>
                <a:cubicBezTo>
                  <a:pt x="684627" y="1219200"/>
                  <a:pt x="443132" y="1263748"/>
                  <a:pt x="534572" y="1364566"/>
                </a:cubicBezTo>
                <a:cubicBezTo>
                  <a:pt x="626012" y="1465384"/>
                  <a:pt x="994117" y="1655299"/>
                  <a:pt x="1167618" y="1702191"/>
                </a:cubicBezTo>
                <a:cubicBezTo>
                  <a:pt x="1341119" y="1749083"/>
                  <a:pt x="1458350" y="1697501"/>
                  <a:pt x="1575581" y="164592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1" name="Picture 3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0446" y="4255532"/>
            <a:ext cx="1159007" cy="2375326"/>
          </a:xfrm>
          <a:prstGeom prst="rect">
            <a:avLst/>
          </a:prstGeom>
        </p:spPr>
      </p:pic>
      <p:pic>
        <p:nvPicPr>
          <p:cNvPr id="32" name="Picture 31"/>
          <p:cNvPicPr>
            <a:picLocks noChangeAspect="1"/>
          </p:cNvPicPr>
          <p:nvPr/>
        </p:nvPicPr>
        <p:blipFill>
          <a:blip r:embed="rId4" cstate="print">
            <a:clrChange>
              <a:clrFrom>
                <a:srgbClr val="DED7CF"/>
              </a:clrFrom>
              <a:clrTo>
                <a:srgbClr val="DED7CF">
                  <a:alpha val="0"/>
                </a:srgbClr>
              </a:clrTo>
            </a:clrChange>
            <a:extLst>
              <a:ext uri="{28A0092B-C50C-407E-A947-70E740481C1C}">
                <a14:useLocalDpi xmlns:a14="http://schemas.microsoft.com/office/drawing/2010/main" val="0"/>
              </a:ext>
            </a:extLst>
          </a:blip>
          <a:stretch>
            <a:fillRect/>
          </a:stretch>
        </p:blipFill>
        <p:spPr>
          <a:xfrm>
            <a:off x="4953001" y="3236863"/>
            <a:ext cx="1504608" cy="1219736"/>
          </a:xfrm>
          <a:prstGeom prst="rect">
            <a:avLst/>
          </a:prstGeom>
        </p:spPr>
      </p:pic>
      <p:cxnSp>
        <p:nvCxnSpPr>
          <p:cNvPr id="7" name="Straight Connector 6"/>
          <p:cNvCxnSpPr/>
          <p:nvPr/>
        </p:nvCxnSpPr>
        <p:spPr>
          <a:xfrm flipH="1" flipV="1">
            <a:off x="5823019" y="3365331"/>
            <a:ext cx="733342" cy="197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562600" y="4139873"/>
            <a:ext cx="457200" cy="276999"/>
          </a:xfrm>
          <a:prstGeom prst="rect">
            <a:avLst/>
          </a:prstGeom>
          <a:noFill/>
        </p:spPr>
        <p:txBody>
          <a:bodyPr wrap="square" rtlCol="0">
            <a:spAutoFit/>
          </a:bodyPr>
          <a:lstStyle/>
          <a:p>
            <a:r>
              <a:rPr lang="en-US" sz="1200" b="1" dirty="0">
                <a:solidFill>
                  <a:srgbClr val="0070C0"/>
                </a:solidFill>
              </a:rPr>
              <a:t>BPR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p:txBody>
          <a:bodyPr>
            <a:normAutofit/>
          </a:bodyPr>
          <a:lstStyle/>
          <a:p>
            <a:pPr>
              <a:buNone/>
            </a:pPr>
            <a:r>
              <a:rPr lang="en-US" dirty="0"/>
              <a:t>    “</a:t>
            </a:r>
            <a:r>
              <a:rPr lang="en-US" dirty="0">
                <a:solidFill>
                  <a:schemeClr val="accent1">
                    <a:lumMod val="75000"/>
                  </a:schemeClr>
                </a:solidFill>
              </a:rPr>
              <a:t>Regulated flow of sample gas </a:t>
            </a:r>
            <a:r>
              <a:rPr lang="en-US" dirty="0"/>
              <a:t>passes through a flame sustained by regulated flows of air and a fuel gas.”</a:t>
            </a:r>
          </a:p>
          <a:p>
            <a:pPr>
              <a:buNone/>
            </a:pPr>
            <a:endParaRPr lang="en-US" dirty="0"/>
          </a:p>
          <a:p>
            <a:pPr>
              <a:buNone/>
            </a:pPr>
            <a:endParaRPr lang="en-US" dirty="0"/>
          </a:p>
        </p:txBody>
      </p:sp>
      <p:cxnSp>
        <p:nvCxnSpPr>
          <p:cNvPr id="5" name="Straight Arrow Connector 4"/>
          <p:cNvCxnSpPr/>
          <p:nvPr/>
        </p:nvCxnSpPr>
        <p:spPr>
          <a:xfrm>
            <a:off x="838200" y="40386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057400" y="3886200"/>
            <a:ext cx="609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743200" y="4038600"/>
            <a:ext cx="2667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495800" y="3124200"/>
            <a:ext cx="685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5400000" flipH="1" flipV="1">
            <a:off x="4762500" y="3924300"/>
            <a:ext cx="2286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295400" y="3200400"/>
            <a:ext cx="2329677" cy="646331"/>
          </a:xfrm>
          <a:prstGeom prst="rect">
            <a:avLst/>
          </a:prstGeom>
          <a:noFill/>
        </p:spPr>
        <p:txBody>
          <a:bodyPr wrap="none" rtlCol="0">
            <a:spAutoFit/>
          </a:bodyPr>
          <a:lstStyle/>
          <a:p>
            <a:r>
              <a:rPr lang="en-US" dirty="0"/>
              <a:t>Bulkhead fitting</a:t>
            </a:r>
          </a:p>
          <a:p>
            <a:r>
              <a:rPr lang="en-US" dirty="0"/>
              <a:t>&amp; embedded restrictor</a:t>
            </a:r>
          </a:p>
        </p:txBody>
      </p:sp>
      <p:cxnSp>
        <p:nvCxnSpPr>
          <p:cNvPr id="19" name="Straight Arrow Connector 18"/>
          <p:cNvCxnSpPr/>
          <p:nvPr/>
        </p:nvCxnSpPr>
        <p:spPr>
          <a:xfrm>
            <a:off x="6172200" y="40386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19600" y="3200400"/>
            <a:ext cx="785471" cy="369332"/>
          </a:xfrm>
          <a:prstGeom prst="rect">
            <a:avLst/>
          </a:prstGeom>
          <a:noFill/>
        </p:spPr>
        <p:txBody>
          <a:bodyPr wrap="none" rtlCol="0">
            <a:spAutoFit/>
          </a:bodyPr>
          <a:lstStyle/>
          <a:p>
            <a:r>
              <a:rPr lang="en-US" dirty="0">
                <a:solidFill>
                  <a:schemeClr val="bg1"/>
                </a:solidFill>
              </a:rPr>
              <a:t>Gauge</a:t>
            </a:r>
          </a:p>
        </p:txBody>
      </p:sp>
      <p:sp>
        <p:nvSpPr>
          <p:cNvPr id="21" name="TextBox 20"/>
          <p:cNvSpPr txBox="1"/>
          <p:nvPr/>
        </p:nvSpPr>
        <p:spPr>
          <a:xfrm>
            <a:off x="7391400" y="3886200"/>
            <a:ext cx="1327415" cy="369332"/>
          </a:xfrm>
          <a:prstGeom prst="rect">
            <a:avLst/>
          </a:prstGeom>
          <a:noFill/>
        </p:spPr>
        <p:txBody>
          <a:bodyPr wrap="none" rtlCol="0">
            <a:spAutoFit/>
          </a:bodyPr>
          <a:lstStyle/>
          <a:p>
            <a:r>
              <a:rPr lang="en-US" dirty="0"/>
              <a:t>Bypass/vent</a:t>
            </a:r>
          </a:p>
        </p:txBody>
      </p:sp>
      <p:sp>
        <p:nvSpPr>
          <p:cNvPr id="22" name="TextBox 21"/>
          <p:cNvSpPr txBox="1"/>
          <p:nvPr/>
        </p:nvSpPr>
        <p:spPr>
          <a:xfrm>
            <a:off x="381000" y="3733800"/>
            <a:ext cx="1028295" cy="369332"/>
          </a:xfrm>
          <a:prstGeom prst="rect">
            <a:avLst/>
          </a:prstGeom>
          <a:noFill/>
        </p:spPr>
        <p:txBody>
          <a:bodyPr wrap="none" rtlCol="0">
            <a:spAutoFit/>
          </a:bodyPr>
          <a:lstStyle/>
          <a:p>
            <a:r>
              <a:rPr lang="en-US" b="1" dirty="0">
                <a:solidFill>
                  <a:srgbClr val="FF0000"/>
                </a:solidFill>
              </a:rPr>
              <a:t>10.0 psig</a:t>
            </a:r>
          </a:p>
        </p:txBody>
      </p:sp>
      <p:sp>
        <p:nvSpPr>
          <p:cNvPr id="23" name="TextBox 22"/>
          <p:cNvSpPr txBox="1"/>
          <p:nvPr/>
        </p:nvSpPr>
        <p:spPr>
          <a:xfrm>
            <a:off x="4419600" y="2819400"/>
            <a:ext cx="1026691" cy="369332"/>
          </a:xfrm>
          <a:prstGeom prst="rect">
            <a:avLst/>
          </a:prstGeom>
          <a:noFill/>
        </p:spPr>
        <p:txBody>
          <a:bodyPr wrap="none" rtlCol="0">
            <a:spAutoFit/>
          </a:bodyPr>
          <a:lstStyle/>
          <a:p>
            <a:r>
              <a:rPr lang="en-US" b="1" dirty="0">
                <a:solidFill>
                  <a:srgbClr val="FF0000"/>
                </a:solidFill>
              </a:rPr>
              <a:t>&gt;5.0 psig</a:t>
            </a:r>
          </a:p>
        </p:txBody>
      </p:sp>
      <p:sp>
        <p:nvSpPr>
          <p:cNvPr id="24" name="TextBox 23"/>
          <p:cNvSpPr txBox="1"/>
          <p:nvPr/>
        </p:nvSpPr>
        <p:spPr>
          <a:xfrm>
            <a:off x="5823019" y="3180665"/>
            <a:ext cx="733342" cy="369332"/>
          </a:xfrm>
          <a:prstGeom prst="rect">
            <a:avLst/>
          </a:prstGeom>
          <a:noFill/>
        </p:spPr>
        <p:txBody>
          <a:bodyPr wrap="none" rtlCol="0">
            <a:spAutoFit/>
          </a:bodyPr>
          <a:lstStyle/>
          <a:p>
            <a:r>
              <a:rPr lang="en-US" b="1" dirty="0">
                <a:solidFill>
                  <a:srgbClr val="00B050"/>
                </a:solidFill>
              </a:rPr>
              <a:t>5 psig</a:t>
            </a:r>
          </a:p>
        </p:txBody>
      </p:sp>
      <p:sp>
        <p:nvSpPr>
          <p:cNvPr id="25" name="TextBox 24"/>
          <p:cNvSpPr txBox="1"/>
          <p:nvPr/>
        </p:nvSpPr>
        <p:spPr>
          <a:xfrm>
            <a:off x="7467600" y="3581400"/>
            <a:ext cx="1479892" cy="369332"/>
          </a:xfrm>
          <a:prstGeom prst="rect">
            <a:avLst/>
          </a:prstGeom>
          <a:noFill/>
        </p:spPr>
        <p:txBody>
          <a:bodyPr wrap="none" rtlCol="0">
            <a:spAutoFit/>
          </a:bodyPr>
          <a:lstStyle/>
          <a:p>
            <a:r>
              <a:rPr lang="en-US" b="1" dirty="0">
                <a:solidFill>
                  <a:srgbClr val="FF0000"/>
                </a:solidFill>
              </a:rPr>
              <a:t>4000+ cc/min</a:t>
            </a:r>
          </a:p>
        </p:txBody>
      </p:sp>
      <p:sp>
        <p:nvSpPr>
          <p:cNvPr id="26" name="TextBox 25"/>
          <p:cNvSpPr txBox="1"/>
          <p:nvPr/>
        </p:nvSpPr>
        <p:spPr>
          <a:xfrm>
            <a:off x="5832544" y="5638800"/>
            <a:ext cx="1423788" cy="369332"/>
          </a:xfrm>
          <a:prstGeom prst="rect">
            <a:avLst/>
          </a:prstGeom>
          <a:noFill/>
        </p:spPr>
        <p:txBody>
          <a:bodyPr wrap="none" rtlCol="0">
            <a:spAutoFit/>
          </a:bodyPr>
          <a:lstStyle/>
          <a:p>
            <a:r>
              <a:rPr lang="en-US" b="1" dirty="0">
                <a:solidFill>
                  <a:srgbClr val="FF0000"/>
                </a:solidFill>
              </a:rPr>
              <a:t>&gt;13.5cc/min</a:t>
            </a:r>
          </a:p>
        </p:txBody>
      </p:sp>
      <p:sp>
        <p:nvSpPr>
          <p:cNvPr id="27" name="TextBox 26">
            <a:extLst>
              <a:ext uri="{FF2B5EF4-FFF2-40B4-BE49-F238E27FC236}">
                <a16:creationId xmlns:a16="http://schemas.microsoft.com/office/drawing/2014/main" id="{F6FB5F3C-7979-4DD5-9F48-557E35EC210C}"/>
              </a:ext>
            </a:extLst>
          </p:cNvPr>
          <p:cNvSpPr txBox="1"/>
          <p:nvPr/>
        </p:nvSpPr>
        <p:spPr>
          <a:xfrm>
            <a:off x="388333" y="4343400"/>
            <a:ext cx="4736457" cy="2308324"/>
          </a:xfrm>
          <a:prstGeom prst="rect">
            <a:avLst/>
          </a:prstGeom>
          <a:noFill/>
        </p:spPr>
        <p:txBody>
          <a:bodyPr wrap="square" rtlCol="0">
            <a:spAutoFit/>
          </a:bodyPr>
          <a:lstStyle/>
          <a:p>
            <a:r>
              <a:rPr lang="en-US" i="1" dirty="0">
                <a:solidFill>
                  <a:srgbClr val="FF0000"/>
                </a:solidFill>
              </a:rPr>
              <a:t>This would be considered an “improper” sample set up.  The analyzer is getting MORE THAN the maximum designed sample flow through its capillary, and the delta between supply pressure and regulated pressure is GREATER THAN ITS CAPACITY to control, which means that there is TOO MUCH capillary flow. Response to process changes will be VERY quick but highly inaccurate.</a:t>
            </a:r>
          </a:p>
        </p:txBody>
      </p:sp>
      <p:sp>
        <p:nvSpPr>
          <p:cNvPr id="28" name="TextBox 27">
            <a:extLst>
              <a:ext uri="{FF2B5EF4-FFF2-40B4-BE49-F238E27FC236}">
                <a16:creationId xmlns:a16="http://schemas.microsoft.com/office/drawing/2014/main" id="{6361252A-DADF-490E-B1F1-75A7DD6BB5C1}"/>
              </a:ext>
            </a:extLst>
          </p:cNvPr>
          <p:cNvSpPr txBox="1"/>
          <p:nvPr/>
        </p:nvSpPr>
        <p:spPr>
          <a:xfrm>
            <a:off x="5067300" y="4416187"/>
            <a:ext cx="1828800" cy="369332"/>
          </a:xfrm>
          <a:prstGeom prst="rect">
            <a:avLst/>
          </a:prstGeom>
          <a:noFill/>
        </p:spPr>
        <p:txBody>
          <a:bodyPr wrap="square" rtlCol="0">
            <a:spAutoFit/>
          </a:bodyPr>
          <a:lstStyle/>
          <a:p>
            <a:r>
              <a:rPr lang="en-US" dirty="0">
                <a:solidFill>
                  <a:schemeClr val="accent1">
                    <a:lumMod val="75000"/>
                  </a:schemeClr>
                </a:solidFill>
              </a:rPr>
              <a:t>Sample Capillary</a:t>
            </a:r>
          </a:p>
        </p:txBody>
      </p:sp>
      <p:cxnSp>
        <p:nvCxnSpPr>
          <p:cNvPr id="29" name="Straight Arrow Connector 28">
            <a:extLst>
              <a:ext uri="{FF2B5EF4-FFF2-40B4-BE49-F238E27FC236}">
                <a16:creationId xmlns:a16="http://schemas.microsoft.com/office/drawing/2014/main" id="{0FECD800-80B4-435A-920C-37BD50653B31}"/>
              </a:ext>
            </a:extLst>
          </p:cNvPr>
          <p:cNvCxnSpPr>
            <a:cxnSpLocks/>
            <a:stCxn id="28" idx="2"/>
          </p:cNvCxnSpPr>
          <p:nvPr/>
        </p:nvCxnSpPr>
        <p:spPr>
          <a:xfrm flipH="1">
            <a:off x="5205071" y="4785519"/>
            <a:ext cx="776629" cy="243681"/>
          </a:xfrm>
          <a:prstGeom prst="straightConnector1">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4572000" y="4040189"/>
            <a:ext cx="2068446" cy="2208212"/>
          </a:xfrm>
          <a:custGeom>
            <a:avLst/>
            <a:gdLst>
              <a:gd name="connsiteX0" fmla="*/ 0 w 1575581"/>
              <a:gd name="connsiteY0" fmla="*/ 0 h 1749083"/>
              <a:gd name="connsiteX1" fmla="*/ 140676 w 1575581"/>
              <a:gd name="connsiteY1" fmla="*/ 633046 h 1749083"/>
              <a:gd name="connsiteX2" fmla="*/ 618978 w 1575581"/>
              <a:gd name="connsiteY2" fmla="*/ 1097280 h 1749083"/>
              <a:gd name="connsiteX3" fmla="*/ 534572 w 1575581"/>
              <a:gd name="connsiteY3" fmla="*/ 1364566 h 1749083"/>
              <a:gd name="connsiteX4" fmla="*/ 1167618 w 1575581"/>
              <a:gd name="connsiteY4" fmla="*/ 1702191 h 1749083"/>
              <a:gd name="connsiteX5" fmla="*/ 1575581 w 1575581"/>
              <a:gd name="connsiteY5" fmla="*/ 1645920 h 174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5581" h="1749083">
                <a:moveTo>
                  <a:pt x="0" y="0"/>
                </a:moveTo>
                <a:cubicBezTo>
                  <a:pt x="18756" y="225083"/>
                  <a:pt x="37513" y="450166"/>
                  <a:pt x="140676" y="633046"/>
                </a:cubicBezTo>
                <a:cubicBezTo>
                  <a:pt x="243839" y="815926"/>
                  <a:pt x="553329" y="975360"/>
                  <a:pt x="618978" y="1097280"/>
                </a:cubicBezTo>
                <a:cubicBezTo>
                  <a:pt x="684627" y="1219200"/>
                  <a:pt x="443132" y="1263748"/>
                  <a:pt x="534572" y="1364566"/>
                </a:cubicBezTo>
                <a:cubicBezTo>
                  <a:pt x="626012" y="1465384"/>
                  <a:pt x="994117" y="1655299"/>
                  <a:pt x="1167618" y="1702191"/>
                </a:cubicBezTo>
                <a:cubicBezTo>
                  <a:pt x="1341119" y="1749083"/>
                  <a:pt x="1458350" y="1697501"/>
                  <a:pt x="1575581" y="164592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1" name="Picture 3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0446" y="4255532"/>
            <a:ext cx="1159007" cy="2375326"/>
          </a:xfrm>
          <a:prstGeom prst="rect">
            <a:avLst/>
          </a:prstGeom>
        </p:spPr>
      </p:pic>
      <p:pic>
        <p:nvPicPr>
          <p:cNvPr id="32" name="Picture 31"/>
          <p:cNvPicPr>
            <a:picLocks noChangeAspect="1"/>
          </p:cNvPicPr>
          <p:nvPr/>
        </p:nvPicPr>
        <p:blipFill>
          <a:blip r:embed="rId4" cstate="print">
            <a:clrChange>
              <a:clrFrom>
                <a:srgbClr val="DED7CF"/>
              </a:clrFrom>
              <a:clrTo>
                <a:srgbClr val="DED7CF">
                  <a:alpha val="0"/>
                </a:srgbClr>
              </a:clrTo>
            </a:clrChange>
            <a:extLst>
              <a:ext uri="{28A0092B-C50C-407E-A947-70E740481C1C}">
                <a14:useLocalDpi xmlns:a14="http://schemas.microsoft.com/office/drawing/2010/main" val="0"/>
              </a:ext>
            </a:extLst>
          </a:blip>
          <a:stretch>
            <a:fillRect/>
          </a:stretch>
        </p:blipFill>
        <p:spPr>
          <a:xfrm>
            <a:off x="4953001" y="3236863"/>
            <a:ext cx="1504608" cy="1219736"/>
          </a:xfrm>
          <a:prstGeom prst="rect">
            <a:avLst/>
          </a:prstGeom>
        </p:spPr>
      </p:pic>
      <p:cxnSp>
        <p:nvCxnSpPr>
          <p:cNvPr id="7" name="Straight Connector 6"/>
          <p:cNvCxnSpPr/>
          <p:nvPr/>
        </p:nvCxnSpPr>
        <p:spPr>
          <a:xfrm flipH="1" flipV="1">
            <a:off x="5823019" y="3365331"/>
            <a:ext cx="733342" cy="197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562600" y="4139873"/>
            <a:ext cx="457200" cy="276999"/>
          </a:xfrm>
          <a:prstGeom prst="rect">
            <a:avLst/>
          </a:prstGeom>
          <a:noFill/>
        </p:spPr>
        <p:txBody>
          <a:bodyPr wrap="square" rtlCol="0">
            <a:spAutoFit/>
          </a:bodyPr>
          <a:lstStyle/>
          <a:p>
            <a:r>
              <a:rPr lang="en-US" sz="1200" b="1" dirty="0">
                <a:solidFill>
                  <a:srgbClr val="0070C0"/>
                </a:solidFill>
              </a:rPr>
              <a:t>BPR</a:t>
            </a:r>
          </a:p>
        </p:txBody>
      </p:sp>
      <p:sp>
        <p:nvSpPr>
          <p:cNvPr id="4" name="TextBox 3">
            <a:extLst>
              <a:ext uri="{FF2B5EF4-FFF2-40B4-BE49-F238E27FC236}">
                <a16:creationId xmlns:a16="http://schemas.microsoft.com/office/drawing/2014/main" id="{B0304180-E762-FF41-D2B4-45B7299D4802}"/>
              </a:ext>
            </a:extLst>
          </p:cNvPr>
          <p:cNvSpPr txBox="1"/>
          <p:nvPr/>
        </p:nvSpPr>
        <p:spPr>
          <a:xfrm>
            <a:off x="6019800" y="689020"/>
            <a:ext cx="2552700" cy="646331"/>
          </a:xfrm>
          <a:prstGeom prst="rect">
            <a:avLst/>
          </a:prstGeom>
          <a:solidFill>
            <a:srgbClr val="FFFF00"/>
          </a:solidFill>
        </p:spPr>
        <p:txBody>
          <a:bodyPr wrap="square" rtlCol="0">
            <a:spAutoFit/>
          </a:bodyPr>
          <a:lstStyle/>
          <a:p>
            <a:r>
              <a:rPr lang="en-US" dirty="0"/>
              <a:t>Larry to improve this slide before releasing.</a:t>
            </a:r>
          </a:p>
        </p:txBody>
      </p:sp>
    </p:spTree>
    <p:extLst>
      <p:ext uri="{BB962C8B-B14F-4D97-AF65-F5344CB8AC3E}">
        <p14:creationId xmlns:p14="http://schemas.microsoft.com/office/powerpoint/2010/main" val="387953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p:txBody>
          <a:bodyPr>
            <a:normAutofit/>
          </a:bodyPr>
          <a:lstStyle/>
          <a:p>
            <a:pPr>
              <a:buNone/>
            </a:pPr>
            <a:r>
              <a:rPr lang="en-US" dirty="0"/>
              <a:t>    “</a:t>
            </a:r>
            <a:r>
              <a:rPr lang="en-US" dirty="0">
                <a:solidFill>
                  <a:schemeClr val="accent1">
                    <a:lumMod val="75000"/>
                  </a:schemeClr>
                </a:solidFill>
              </a:rPr>
              <a:t>Regulated flow of sample gas </a:t>
            </a:r>
            <a:r>
              <a:rPr lang="en-US" dirty="0"/>
              <a:t>passes through a flame sustained by regulated flows of air and a fuel gas.”</a:t>
            </a:r>
          </a:p>
          <a:p>
            <a:pPr>
              <a:buNone/>
            </a:pPr>
            <a:endParaRPr lang="en-US" dirty="0"/>
          </a:p>
          <a:p>
            <a:pPr>
              <a:buNone/>
            </a:pPr>
            <a:endParaRPr lang="en-US" dirty="0"/>
          </a:p>
        </p:txBody>
      </p:sp>
      <p:cxnSp>
        <p:nvCxnSpPr>
          <p:cNvPr id="5" name="Straight Arrow Connector 4"/>
          <p:cNvCxnSpPr/>
          <p:nvPr/>
        </p:nvCxnSpPr>
        <p:spPr>
          <a:xfrm>
            <a:off x="1447800" y="40386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057400" y="3886200"/>
            <a:ext cx="609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743200" y="4038600"/>
            <a:ext cx="2667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495800" y="3124200"/>
            <a:ext cx="685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5400000" flipH="1" flipV="1">
            <a:off x="4762500" y="3924300"/>
            <a:ext cx="2286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752600" y="3200400"/>
            <a:ext cx="2329677" cy="646331"/>
          </a:xfrm>
          <a:prstGeom prst="rect">
            <a:avLst/>
          </a:prstGeom>
          <a:noFill/>
        </p:spPr>
        <p:txBody>
          <a:bodyPr wrap="none" rtlCol="0">
            <a:spAutoFit/>
          </a:bodyPr>
          <a:lstStyle/>
          <a:p>
            <a:r>
              <a:rPr lang="en-US" dirty="0"/>
              <a:t>Bulkhead fitting</a:t>
            </a:r>
          </a:p>
          <a:p>
            <a:r>
              <a:rPr lang="en-US" dirty="0"/>
              <a:t>&amp; embedded restrictor</a:t>
            </a:r>
          </a:p>
        </p:txBody>
      </p:sp>
      <p:cxnSp>
        <p:nvCxnSpPr>
          <p:cNvPr id="19" name="Straight Arrow Connector 18"/>
          <p:cNvCxnSpPr/>
          <p:nvPr/>
        </p:nvCxnSpPr>
        <p:spPr>
          <a:xfrm>
            <a:off x="6172200" y="40386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19600" y="3200400"/>
            <a:ext cx="785471" cy="369332"/>
          </a:xfrm>
          <a:prstGeom prst="rect">
            <a:avLst/>
          </a:prstGeom>
          <a:noFill/>
        </p:spPr>
        <p:txBody>
          <a:bodyPr wrap="none" rtlCol="0">
            <a:spAutoFit/>
          </a:bodyPr>
          <a:lstStyle/>
          <a:p>
            <a:r>
              <a:rPr lang="en-US" dirty="0">
                <a:solidFill>
                  <a:schemeClr val="bg1"/>
                </a:solidFill>
              </a:rPr>
              <a:t>Gauge</a:t>
            </a:r>
          </a:p>
        </p:txBody>
      </p:sp>
      <p:sp>
        <p:nvSpPr>
          <p:cNvPr id="21" name="TextBox 20"/>
          <p:cNvSpPr txBox="1"/>
          <p:nvPr/>
        </p:nvSpPr>
        <p:spPr>
          <a:xfrm>
            <a:off x="7391400" y="3886200"/>
            <a:ext cx="1327415" cy="369332"/>
          </a:xfrm>
          <a:prstGeom prst="rect">
            <a:avLst/>
          </a:prstGeom>
          <a:noFill/>
        </p:spPr>
        <p:txBody>
          <a:bodyPr wrap="none" rtlCol="0">
            <a:spAutoFit/>
          </a:bodyPr>
          <a:lstStyle/>
          <a:p>
            <a:r>
              <a:rPr lang="en-US" dirty="0"/>
              <a:t>Bypass/vent</a:t>
            </a:r>
          </a:p>
        </p:txBody>
      </p:sp>
      <p:sp>
        <p:nvSpPr>
          <p:cNvPr id="27" name="Rectangle 26"/>
          <p:cNvSpPr/>
          <p:nvPr/>
        </p:nvSpPr>
        <p:spPr>
          <a:xfrm>
            <a:off x="1066800" y="3962400"/>
            <a:ext cx="457200" cy="9906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10800000">
            <a:off x="1143000" y="4419600"/>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609600" y="48768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57200" y="5105400"/>
            <a:ext cx="4610100" cy="1477328"/>
          </a:xfrm>
          <a:prstGeom prst="rect">
            <a:avLst/>
          </a:prstGeom>
          <a:noFill/>
        </p:spPr>
        <p:txBody>
          <a:bodyPr wrap="square" rtlCol="0">
            <a:spAutoFit/>
          </a:bodyPr>
          <a:lstStyle/>
          <a:p>
            <a:r>
              <a:rPr lang="en-US" dirty="0">
                <a:solidFill>
                  <a:srgbClr val="FF0000"/>
                </a:solidFill>
              </a:rPr>
              <a:t>An inlet flowmeter with metering valve is  </a:t>
            </a:r>
            <a:r>
              <a:rPr lang="en-US" b="1" i="1" u="sng" dirty="0">
                <a:solidFill>
                  <a:srgbClr val="FF0000"/>
                </a:solidFill>
              </a:rPr>
              <a:t>not</a:t>
            </a:r>
            <a:r>
              <a:rPr lang="en-US" b="1" dirty="0">
                <a:solidFill>
                  <a:srgbClr val="FF0000"/>
                </a:solidFill>
              </a:rPr>
              <a:t> </a:t>
            </a:r>
            <a:r>
              <a:rPr lang="en-US" dirty="0">
                <a:solidFill>
                  <a:srgbClr val="FF0000"/>
                </a:solidFill>
              </a:rPr>
              <a:t>a good idea. </a:t>
            </a:r>
          </a:p>
          <a:p>
            <a:endParaRPr lang="en-US" dirty="0">
              <a:solidFill>
                <a:srgbClr val="FF0000"/>
              </a:solidFill>
            </a:endParaRPr>
          </a:p>
          <a:p>
            <a:r>
              <a:rPr lang="en-US" dirty="0">
                <a:solidFill>
                  <a:srgbClr val="FF0000"/>
                </a:solidFill>
              </a:rPr>
              <a:t>Let the analyzer control its own flow by giving it a stable source pressure (see later slides).</a:t>
            </a:r>
          </a:p>
        </p:txBody>
      </p:sp>
      <p:sp>
        <p:nvSpPr>
          <p:cNvPr id="22" name="TextBox 21">
            <a:extLst>
              <a:ext uri="{FF2B5EF4-FFF2-40B4-BE49-F238E27FC236}">
                <a16:creationId xmlns:a16="http://schemas.microsoft.com/office/drawing/2014/main" id="{0A575ED1-46A4-4399-AFC0-517115B2D0EA}"/>
              </a:ext>
            </a:extLst>
          </p:cNvPr>
          <p:cNvSpPr txBox="1"/>
          <p:nvPr/>
        </p:nvSpPr>
        <p:spPr>
          <a:xfrm>
            <a:off x="5067300" y="4416187"/>
            <a:ext cx="1828800" cy="369332"/>
          </a:xfrm>
          <a:prstGeom prst="rect">
            <a:avLst/>
          </a:prstGeom>
          <a:noFill/>
        </p:spPr>
        <p:txBody>
          <a:bodyPr wrap="square" rtlCol="0">
            <a:spAutoFit/>
          </a:bodyPr>
          <a:lstStyle/>
          <a:p>
            <a:r>
              <a:rPr lang="en-US" dirty="0">
                <a:solidFill>
                  <a:schemeClr val="accent1">
                    <a:lumMod val="75000"/>
                  </a:schemeClr>
                </a:solidFill>
              </a:rPr>
              <a:t>Sample Capillary</a:t>
            </a:r>
          </a:p>
        </p:txBody>
      </p:sp>
      <p:cxnSp>
        <p:nvCxnSpPr>
          <p:cNvPr id="23" name="Straight Arrow Connector 22">
            <a:extLst>
              <a:ext uri="{FF2B5EF4-FFF2-40B4-BE49-F238E27FC236}">
                <a16:creationId xmlns:a16="http://schemas.microsoft.com/office/drawing/2014/main" id="{A86DBB32-1E29-4C57-8376-353135EAA971}"/>
              </a:ext>
            </a:extLst>
          </p:cNvPr>
          <p:cNvCxnSpPr>
            <a:cxnSpLocks/>
            <a:stCxn id="22" idx="2"/>
          </p:cNvCxnSpPr>
          <p:nvPr/>
        </p:nvCxnSpPr>
        <p:spPr>
          <a:xfrm flipH="1">
            <a:off x="5205071" y="4785519"/>
            <a:ext cx="776629" cy="243681"/>
          </a:xfrm>
          <a:prstGeom prst="straightConnector1">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EAB65D3-02B4-4FC7-8793-678FC3962791}"/>
              </a:ext>
            </a:extLst>
          </p:cNvPr>
          <p:cNvCxnSpPr>
            <a:cxnSpLocks/>
            <a:stCxn id="31" idx="0"/>
          </p:cNvCxnSpPr>
          <p:nvPr/>
        </p:nvCxnSpPr>
        <p:spPr>
          <a:xfrm flipH="1" flipV="1">
            <a:off x="1676400" y="4600854"/>
            <a:ext cx="1085850" cy="50454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4572000" y="4040189"/>
            <a:ext cx="2068446" cy="2208212"/>
          </a:xfrm>
          <a:custGeom>
            <a:avLst/>
            <a:gdLst>
              <a:gd name="connsiteX0" fmla="*/ 0 w 1575581"/>
              <a:gd name="connsiteY0" fmla="*/ 0 h 1749083"/>
              <a:gd name="connsiteX1" fmla="*/ 140676 w 1575581"/>
              <a:gd name="connsiteY1" fmla="*/ 633046 h 1749083"/>
              <a:gd name="connsiteX2" fmla="*/ 618978 w 1575581"/>
              <a:gd name="connsiteY2" fmla="*/ 1097280 h 1749083"/>
              <a:gd name="connsiteX3" fmla="*/ 534572 w 1575581"/>
              <a:gd name="connsiteY3" fmla="*/ 1364566 h 1749083"/>
              <a:gd name="connsiteX4" fmla="*/ 1167618 w 1575581"/>
              <a:gd name="connsiteY4" fmla="*/ 1702191 h 1749083"/>
              <a:gd name="connsiteX5" fmla="*/ 1575581 w 1575581"/>
              <a:gd name="connsiteY5" fmla="*/ 1645920 h 174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5581" h="1749083">
                <a:moveTo>
                  <a:pt x="0" y="0"/>
                </a:moveTo>
                <a:cubicBezTo>
                  <a:pt x="18756" y="225083"/>
                  <a:pt x="37513" y="450166"/>
                  <a:pt x="140676" y="633046"/>
                </a:cubicBezTo>
                <a:cubicBezTo>
                  <a:pt x="243839" y="815926"/>
                  <a:pt x="553329" y="975360"/>
                  <a:pt x="618978" y="1097280"/>
                </a:cubicBezTo>
                <a:cubicBezTo>
                  <a:pt x="684627" y="1219200"/>
                  <a:pt x="443132" y="1263748"/>
                  <a:pt x="534572" y="1364566"/>
                </a:cubicBezTo>
                <a:cubicBezTo>
                  <a:pt x="626012" y="1465384"/>
                  <a:pt x="994117" y="1655299"/>
                  <a:pt x="1167618" y="1702191"/>
                </a:cubicBezTo>
                <a:cubicBezTo>
                  <a:pt x="1341119" y="1749083"/>
                  <a:pt x="1458350" y="1697501"/>
                  <a:pt x="1575581" y="164592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6" name="Picture 2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0446" y="4255532"/>
            <a:ext cx="1159007" cy="2375326"/>
          </a:xfrm>
          <a:prstGeom prst="rect">
            <a:avLst/>
          </a:prstGeom>
        </p:spPr>
      </p:pic>
      <p:pic>
        <p:nvPicPr>
          <p:cNvPr id="28" name="Picture 27"/>
          <p:cNvPicPr>
            <a:picLocks noChangeAspect="1"/>
          </p:cNvPicPr>
          <p:nvPr/>
        </p:nvPicPr>
        <p:blipFill>
          <a:blip r:embed="rId4" cstate="print">
            <a:clrChange>
              <a:clrFrom>
                <a:srgbClr val="DED7CF"/>
              </a:clrFrom>
              <a:clrTo>
                <a:srgbClr val="DED7CF">
                  <a:alpha val="0"/>
                </a:srgbClr>
              </a:clrTo>
            </a:clrChange>
            <a:extLst>
              <a:ext uri="{28A0092B-C50C-407E-A947-70E740481C1C}">
                <a14:useLocalDpi xmlns:a14="http://schemas.microsoft.com/office/drawing/2010/main" val="0"/>
              </a:ext>
            </a:extLst>
          </a:blip>
          <a:stretch>
            <a:fillRect/>
          </a:stretch>
        </p:blipFill>
        <p:spPr>
          <a:xfrm>
            <a:off x="4953001" y="3236863"/>
            <a:ext cx="1504608" cy="1219736"/>
          </a:xfrm>
          <a:prstGeom prst="rect">
            <a:avLst/>
          </a:prstGeom>
        </p:spPr>
      </p:pic>
      <p:sp>
        <p:nvSpPr>
          <p:cNvPr id="32" name="TextBox 31"/>
          <p:cNvSpPr txBox="1"/>
          <p:nvPr/>
        </p:nvSpPr>
        <p:spPr>
          <a:xfrm>
            <a:off x="5562600" y="4139873"/>
            <a:ext cx="457200" cy="276999"/>
          </a:xfrm>
          <a:prstGeom prst="rect">
            <a:avLst/>
          </a:prstGeom>
          <a:noFill/>
        </p:spPr>
        <p:txBody>
          <a:bodyPr wrap="square" rtlCol="0">
            <a:spAutoFit/>
          </a:bodyPr>
          <a:lstStyle/>
          <a:p>
            <a:r>
              <a:rPr lang="en-US" sz="1200" b="1" dirty="0">
                <a:solidFill>
                  <a:srgbClr val="0070C0"/>
                </a:solidFill>
              </a:rPr>
              <a:t>BPR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p:txBody>
          <a:bodyPr>
            <a:normAutofit/>
          </a:bodyPr>
          <a:lstStyle/>
          <a:p>
            <a:pPr>
              <a:buNone/>
            </a:pPr>
            <a:r>
              <a:rPr lang="en-US" dirty="0"/>
              <a:t>    “</a:t>
            </a:r>
            <a:r>
              <a:rPr lang="en-US" dirty="0">
                <a:solidFill>
                  <a:schemeClr val="accent1">
                    <a:lumMod val="75000"/>
                  </a:schemeClr>
                </a:solidFill>
              </a:rPr>
              <a:t>Regulated flow of sample gas </a:t>
            </a:r>
            <a:r>
              <a:rPr lang="en-US" dirty="0"/>
              <a:t>passes through a flame sustained by regulated flows of air and a fuel gas.”</a:t>
            </a:r>
          </a:p>
          <a:p>
            <a:pPr>
              <a:buNone/>
            </a:pPr>
            <a:endParaRPr lang="en-US" dirty="0"/>
          </a:p>
          <a:p>
            <a:pPr>
              <a:buNone/>
            </a:pPr>
            <a:endParaRPr lang="en-US" dirty="0"/>
          </a:p>
        </p:txBody>
      </p:sp>
      <p:cxnSp>
        <p:nvCxnSpPr>
          <p:cNvPr id="5" name="Straight Arrow Connector 4"/>
          <p:cNvCxnSpPr/>
          <p:nvPr/>
        </p:nvCxnSpPr>
        <p:spPr>
          <a:xfrm>
            <a:off x="1447800" y="40386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057400" y="3886200"/>
            <a:ext cx="609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743200" y="4038600"/>
            <a:ext cx="2667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495800" y="3124200"/>
            <a:ext cx="685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5400000" flipH="1" flipV="1">
            <a:off x="4762500" y="3924300"/>
            <a:ext cx="2286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752600" y="3200400"/>
            <a:ext cx="2329677" cy="646331"/>
          </a:xfrm>
          <a:prstGeom prst="rect">
            <a:avLst/>
          </a:prstGeom>
          <a:noFill/>
        </p:spPr>
        <p:txBody>
          <a:bodyPr wrap="none" rtlCol="0">
            <a:spAutoFit/>
          </a:bodyPr>
          <a:lstStyle/>
          <a:p>
            <a:r>
              <a:rPr lang="en-US" dirty="0"/>
              <a:t>Bulkhead fitting</a:t>
            </a:r>
          </a:p>
          <a:p>
            <a:r>
              <a:rPr lang="en-US" dirty="0"/>
              <a:t>&amp; embedded restrictor</a:t>
            </a:r>
          </a:p>
        </p:txBody>
      </p:sp>
      <p:cxnSp>
        <p:nvCxnSpPr>
          <p:cNvPr id="19" name="Straight Arrow Connector 18"/>
          <p:cNvCxnSpPr/>
          <p:nvPr/>
        </p:nvCxnSpPr>
        <p:spPr>
          <a:xfrm>
            <a:off x="6172200" y="4038600"/>
            <a:ext cx="1295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19600" y="3200400"/>
            <a:ext cx="785471" cy="369332"/>
          </a:xfrm>
          <a:prstGeom prst="rect">
            <a:avLst/>
          </a:prstGeom>
          <a:noFill/>
        </p:spPr>
        <p:txBody>
          <a:bodyPr wrap="none" rtlCol="0">
            <a:spAutoFit/>
          </a:bodyPr>
          <a:lstStyle/>
          <a:p>
            <a:r>
              <a:rPr lang="en-US" dirty="0">
                <a:solidFill>
                  <a:schemeClr val="bg1"/>
                </a:solidFill>
              </a:rPr>
              <a:t>Gauge</a:t>
            </a:r>
          </a:p>
        </p:txBody>
      </p:sp>
      <p:sp>
        <p:nvSpPr>
          <p:cNvPr id="21" name="TextBox 20"/>
          <p:cNvSpPr txBox="1"/>
          <p:nvPr/>
        </p:nvSpPr>
        <p:spPr>
          <a:xfrm>
            <a:off x="6292584" y="2754868"/>
            <a:ext cx="1327415" cy="369332"/>
          </a:xfrm>
          <a:prstGeom prst="rect">
            <a:avLst/>
          </a:prstGeom>
          <a:noFill/>
        </p:spPr>
        <p:txBody>
          <a:bodyPr wrap="none" rtlCol="0">
            <a:spAutoFit/>
          </a:bodyPr>
          <a:lstStyle/>
          <a:p>
            <a:r>
              <a:rPr lang="en-US" dirty="0"/>
              <a:t>Bypass/vent</a:t>
            </a:r>
          </a:p>
        </p:txBody>
      </p:sp>
      <p:sp>
        <p:nvSpPr>
          <p:cNvPr id="27" name="Rectangle 26"/>
          <p:cNvSpPr/>
          <p:nvPr/>
        </p:nvSpPr>
        <p:spPr>
          <a:xfrm>
            <a:off x="7543800" y="3200400"/>
            <a:ext cx="457200" cy="9906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10800000">
            <a:off x="7620000" y="3657600"/>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8077200" y="33528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956292" y="3200400"/>
            <a:ext cx="263657"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1000" y="5181600"/>
            <a:ext cx="3962400" cy="923330"/>
          </a:xfrm>
          <a:prstGeom prst="rect">
            <a:avLst/>
          </a:prstGeom>
          <a:noFill/>
        </p:spPr>
        <p:txBody>
          <a:bodyPr wrap="square" rtlCol="0">
            <a:spAutoFit/>
          </a:bodyPr>
          <a:lstStyle/>
          <a:p>
            <a:r>
              <a:rPr lang="en-US" dirty="0">
                <a:solidFill>
                  <a:srgbClr val="007033"/>
                </a:solidFill>
              </a:rPr>
              <a:t>Putting a flowmeter (without a metering valve) on the bypass line is a perfectly acceptable practice.</a:t>
            </a:r>
          </a:p>
        </p:txBody>
      </p:sp>
      <p:cxnSp>
        <p:nvCxnSpPr>
          <p:cNvPr id="32" name="Straight Arrow Connector 31"/>
          <p:cNvCxnSpPr>
            <a:cxnSpLocks/>
          </p:cNvCxnSpPr>
          <p:nvPr/>
        </p:nvCxnSpPr>
        <p:spPr>
          <a:xfrm flipV="1">
            <a:off x="4191000" y="4267200"/>
            <a:ext cx="3200400" cy="1645920"/>
          </a:xfrm>
          <a:prstGeom prst="straightConnector1">
            <a:avLst/>
          </a:prstGeom>
          <a:ln w="38100">
            <a:solidFill>
              <a:srgbClr val="009644"/>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52DD0C5-0916-4E35-8F1F-EF40B8FD62E2}"/>
              </a:ext>
            </a:extLst>
          </p:cNvPr>
          <p:cNvSpPr txBox="1"/>
          <p:nvPr/>
        </p:nvSpPr>
        <p:spPr>
          <a:xfrm>
            <a:off x="4800600" y="4267200"/>
            <a:ext cx="1828800" cy="369332"/>
          </a:xfrm>
          <a:prstGeom prst="rect">
            <a:avLst/>
          </a:prstGeom>
          <a:noFill/>
        </p:spPr>
        <p:txBody>
          <a:bodyPr wrap="square" rtlCol="0">
            <a:spAutoFit/>
          </a:bodyPr>
          <a:lstStyle/>
          <a:p>
            <a:r>
              <a:rPr lang="en-US" dirty="0">
                <a:solidFill>
                  <a:schemeClr val="accent1">
                    <a:lumMod val="75000"/>
                  </a:schemeClr>
                </a:solidFill>
              </a:rPr>
              <a:t>Sample Capillary</a:t>
            </a:r>
          </a:p>
        </p:txBody>
      </p:sp>
      <p:cxnSp>
        <p:nvCxnSpPr>
          <p:cNvPr id="28" name="Straight Arrow Connector 27">
            <a:extLst>
              <a:ext uri="{FF2B5EF4-FFF2-40B4-BE49-F238E27FC236}">
                <a16:creationId xmlns:a16="http://schemas.microsoft.com/office/drawing/2014/main" id="{2AE9FBC6-E066-461A-8052-37F22636444F}"/>
              </a:ext>
            </a:extLst>
          </p:cNvPr>
          <p:cNvCxnSpPr>
            <a:cxnSpLocks/>
            <a:stCxn id="24" idx="2"/>
          </p:cNvCxnSpPr>
          <p:nvPr/>
        </p:nvCxnSpPr>
        <p:spPr>
          <a:xfrm flipH="1">
            <a:off x="4938371" y="4636532"/>
            <a:ext cx="776629" cy="243681"/>
          </a:xfrm>
          <a:prstGeom prst="straightConnector1">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4572000" y="4040189"/>
            <a:ext cx="2068446" cy="2208212"/>
          </a:xfrm>
          <a:custGeom>
            <a:avLst/>
            <a:gdLst>
              <a:gd name="connsiteX0" fmla="*/ 0 w 1575581"/>
              <a:gd name="connsiteY0" fmla="*/ 0 h 1749083"/>
              <a:gd name="connsiteX1" fmla="*/ 140676 w 1575581"/>
              <a:gd name="connsiteY1" fmla="*/ 633046 h 1749083"/>
              <a:gd name="connsiteX2" fmla="*/ 618978 w 1575581"/>
              <a:gd name="connsiteY2" fmla="*/ 1097280 h 1749083"/>
              <a:gd name="connsiteX3" fmla="*/ 534572 w 1575581"/>
              <a:gd name="connsiteY3" fmla="*/ 1364566 h 1749083"/>
              <a:gd name="connsiteX4" fmla="*/ 1167618 w 1575581"/>
              <a:gd name="connsiteY4" fmla="*/ 1702191 h 1749083"/>
              <a:gd name="connsiteX5" fmla="*/ 1575581 w 1575581"/>
              <a:gd name="connsiteY5" fmla="*/ 1645920 h 174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5581" h="1749083">
                <a:moveTo>
                  <a:pt x="0" y="0"/>
                </a:moveTo>
                <a:cubicBezTo>
                  <a:pt x="18756" y="225083"/>
                  <a:pt x="37513" y="450166"/>
                  <a:pt x="140676" y="633046"/>
                </a:cubicBezTo>
                <a:cubicBezTo>
                  <a:pt x="243839" y="815926"/>
                  <a:pt x="553329" y="975360"/>
                  <a:pt x="618978" y="1097280"/>
                </a:cubicBezTo>
                <a:cubicBezTo>
                  <a:pt x="684627" y="1219200"/>
                  <a:pt x="443132" y="1263748"/>
                  <a:pt x="534572" y="1364566"/>
                </a:cubicBezTo>
                <a:cubicBezTo>
                  <a:pt x="626012" y="1465384"/>
                  <a:pt x="994117" y="1655299"/>
                  <a:pt x="1167618" y="1702191"/>
                </a:cubicBezTo>
                <a:cubicBezTo>
                  <a:pt x="1341119" y="1749083"/>
                  <a:pt x="1458350" y="1697501"/>
                  <a:pt x="1575581" y="164592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3" name="Picture 3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0446" y="4255532"/>
            <a:ext cx="1159007" cy="2375326"/>
          </a:xfrm>
          <a:prstGeom prst="rect">
            <a:avLst/>
          </a:prstGeom>
        </p:spPr>
      </p:pic>
      <p:pic>
        <p:nvPicPr>
          <p:cNvPr id="34" name="Picture 33"/>
          <p:cNvPicPr>
            <a:picLocks noChangeAspect="1"/>
          </p:cNvPicPr>
          <p:nvPr/>
        </p:nvPicPr>
        <p:blipFill>
          <a:blip r:embed="rId4" cstate="print">
            <a:clrChange>
              <a:clrFrom>
                <a:srgbClr val="DED7CF"/>
              </a:clrFrom>
              <a:clrTo>
                <a:srgbClr val="DED7CF">
                  <a:alpha val="0"/>
                </a:srgbClr>
              </a:clrTo>
            </a:clrChange>
            <a:extLst>
              <a:ext uri="{28A0092B-C50C-407E-A947-70E740481C1C}">
                <a14:useLocalDpi xmlns:a14="http://schemas.microsoft.com/office/drawing/2010/main" val="0"/>
              </a:ext>
            </a:extLst>
          </a:blip>
          <a:stretch>
            <a:fillRect/>
          </a:stretch>
        </p:blipFill>
        <p:spPr>
          <a:xfrm>
            <a:off x="4953001" y="3236863"/>
            <a:ext cx="1504608" cy="1219736"/>
          </a:xfrm>
          <a:prstGeom prst="rect">
            <a:avLst/>
          </a:prstGeom>
        </p:spPr>
      </p:pic>
      <p:sp>
        <p:nvSpPr>
          <p:cNvPr id="35" name="TextBox 34"/>
          <p:cNvSpPr txBox="1"/>
          <p:nvPr/>
        </p:nvSpPr>
        <p:spPr>
          <a:xfrm>
            <a:off x="5562600" y="4139873"/>
            <a:ext cx="457200" cy="276999"/>
          </a:xfrm>
          <a:prstGeom prst="rect">
            <a:avLst/>
          </a:prstGeom>
          <a:noFill/>
        </p:spPr>
        <p:txBody>
          <a:bodyPr wrap="square" rtlCol="0">
            <a:spAutoFit/>
          </a:bodyPr>
          <a:lstStyle/>
          <a:p>
            <a:r>
              <a:rPr lang="en-US" sz="1200" b="1" dirty="0">
                <a:solidFill>
                  <a:srgbClr val="0070C0"/>
                </a:solidFill>
              </a:rPr>
              <a:t>BPR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p:txBody>
          <a:bodyPr>
            <a:normAutofit/>
          </a:bodyPr>
          <a:lstStyle/>
          <a:p>
            <a:pPr>
              <a:buNone/>
            </a:pPr>
            <a:r>
              <a:rPr lang="en-US" dirty="0"/>
              <a:t>    “</a:t>
            </a:r>
            <a:r>
              <a:rPr lang="en-US" dirty="0">
                <a:solidFill>
                  <a:schemeClr val="accent1">
                    <a:lumMod val="75000"/>
                  </a:schemeClr>
                </a:solidFill>
              </a:rPr>
              <a:t>Regulated flow of sample gas </a:t>
            </a:r>
            <a:r>
              <a:rPr lang="en-US" dirty="0"/>
              <a:t>passes through a flame sustained by regulated flows of air and a fuel gas.”</a:t>
            </a:r>
          </a:p>
          <a:p>
            <a:pPr>
              <a:buNone/>
            </a:pPr>
            <a:endParaRPr lang="en-US" dirty="0"/>
          </a:p>
          <a:p>
            <a:pPr>
              <a:buNone/>
            </a:pPr>
            <a:endParaRPr lang="en-US" dirty="0"/>
          </a:p>
        </p:txBody>
      </p:sp>
      <p:cxnSp>
        <p:nvCxnSpPr>
          <p:cNvPr id="5" name="Straight Arrow Connector 4"/>
          <p:cNvCxnSpPr/>
          <p:nvPr/>
        </p:nvCxnSpPr>
        <p:spPr>
          <a:xfrm>
            <a:off x="1417015" y="4040189"/>
            <a:ext cx="56418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057400" y="3886200"/>
            <a:ext cx="609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743200" y="4038600"/>
            <a:ext cx="2667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495800" y="3124200"/>
            <a:ext cx="685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5400000" flipH="1" flipV="1">
            <a:off x="4762500" y="3924300"/>
            <a:ext cx="2286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752600" y="3200400"/>
            <a:ext cx="2329677" cy="646331"/>
          </a:xfrm>
          <a:prstGeom prst="rect">
            <a:avLst/>
          </a:prstGeom>
          <a:noFill/>
        </p:spPr>
        <p:txBody>
          <a:bodyPr wrap="none" rtlCol="0">
            <a:spAutoFit/>
          </a:bodyPr>
          <a:lstStyle/>
          <a:p>
            <a:r>
              <a:rPr lang="en-US" dirty="0"/>
              <a:t>Bulkhead fitting</a:t>
            </a:r>
          </a:p>
          <a:p>
            <a:r>
              <a:rPr lang="en-US" dirty="0"/>
              <a:t>&amp; embedded restrictor</a:t>
            </a:r>
          </a:p>
        </p:txBody>
      </p:sp>
      <p:cxnSp>
        <p:nvCxnSpPr>
          <p:cNvPr id="19" name="Straight Arrow Connector 18"/>
          <p:cNvCxnSpPr/>
          <p:nvPr/>
        </p:nvCxnSpPr>
        <p:spPr>
          <a:xfrm>
            <a:off x="6172200" y="4038600"/>
            <a:ext cx="1295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19600" y="3200400"/>
            <a:ext cx="785471" cy="369332"/>
          </a:xfrm>
          <a:prstGeom prst="rect">
            <a:avLst/>
          </a:prstGeom>
          <a:noFill/>
        </p:spPr>
        <p:txBody>
          <a:bodyPr wrap="none" rtlCol="0">
            <a:spAutoFit/>
          </a:bodyPr>
          <a:lstStyle/>
          <a:p>
            <a:r>
              <a:rPr lang="en-US" dirty="0">
                <a:solidFill>
                  <a:schemeClr val="bg1"/>
                </a:solidFill>
              </a:rPr>
              <a:t>Gauge</a:t>
            </a:r>
          </a:p>
        </p:txBody>
      </p:sp>
      <p:sp>
        <p:nvSpPr>
          <p:cNvPr id="27" name="Rectangle 26"/>
          <p:cNvSpPr/>
          <p:nvPr/>
        </p:nvSpPr>
        <p:spPr>
          <a:xfrm>
            <a:off x="7543800" y="3200400"/>
            <a:ext cx="457200" cy="9906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10800000">
            <a:off x="7620000" y="3657600"/>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8077200" y="33528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1000" y="4953000"/>
            <a:ext cx="3962400" cy="1754326"/>
          </a:xfrm>
          <a:prstGeom prst="rect">
            <a:avLst/>
          </a:prstGeom>
          <a:noFill/>
        </p:spPr>
        <p:txBody>
          <a:bodyPr wrap="square" rtlCol="0">
            <a:spAutoFit/>
          </a:bodyPr>
          <a:lstStyle/>
          <a:p>
            <a:r>
              <a:rPr lang="en-US" dirty="0">
                <a:solidFill>
                  <a:srgbClr val="007033"/>
                </a:solidFill>
              </a:rPr>
              <a:t>Adding a forward pressure regulator here will maintain a perfect pressure &amp; flow balance within the analyzer.  This allows the process pressure to deviate wildly without affecting the analysis (or bypass rate).</a:t>
            </a:r>
          </a:p>
        </p:txBody>
      </p:sp>
      <p:cxnSp>
        <p:nvCxnSpPr>
          <p:cNvPr id="32" name="Straight Arrow Connector 31"/>
          <p:cNvCxnSpPr>
            <a:cxnSpLocks/>
            <a:stCxn id="26" idx="0"/>
          </p:cNvCxnSpPr>
          <p:nvPr/>
        </p:nvCxnSpPr>
        <p:spPr>
          <a:xfrm flipH="1" flipV="1">
            <a:off x="1417015" y="4344018"/>
            <a:ext cx="945185" cy="608982"/>
          </a:xfrm>
          <a:prstGeom prst="straightConnector1">
            <a:avLst/>
          </a:prstGeom>
          <a:ln w="38100">
            <a:solidFill>
              <a:srgbClr val="009644"/>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52DD0C5-0916-4E35-8F1F-EF40B8FD62E2}"/>
              </a:ext>
            </a:extLst>
          </p:cNvPr>
          <p:cNvSpPr txBox="1"/>
          <p:nvPr/>
        </p:nvSpPr>
        <p:spPr>
          <a:xfrm>
            <a:off x="4800600" y="4267200"/>
            <a:ext cx="1828800" cy="369332"/>
          </a:xfrm>
          <a:prstGeom prst="rect">
            <a:avLst/>
          </a:prstGeom>
          <a:noFill/>
        </p:spPr>
        <p:txBody>
          <a:bodyPr wrap="square" rtlCol="0">
            <a:spAutoFit/>
          </a:bodyPr>
          <a:lstStyle/>
          <a:p>
            <a:r>
              <a:rPr lang="en-US" dirty="0">
                <a:solidFill>
                  <a:schemeClr val="accent1">
                    <a:lumMod val="75000"/>
                  </a:schemeClr>
                </a:solidFill>
              </a:rPr>
              <a:t>Sample Capillary</a:t>
            </a:r>
          </a:p>
        </p:txBody>
      </p:sp>
      <p:cxnSp>
        <p:nvCxnSpPr>
          <p:cNvPr id="28" name="Straight Arrow Connector 27">
            <a:extLst>
              <a:ext uri="{FF2B5EF4-FFF2-40B4-BE49-F238E27FC236}">
                <a16:creationId xmlns:a16="http://schemas.microsoft.com/office/drawing/2014/main" id="{2AE9FBC6-E066-461A-8052-37F22636444F}"/>
              </a:ext>
            </a:extLst>
          </p:cNvPr>
          <p:cNvCxnSpPr>
            <a:cxnSpLocks/>
            <a:stCxn id="24" idx="2"/>
          </p:cNvCxnSpPr>
          <p:nvPr/>
        </p:nvCxnSpPr>
        <p:spPr>
          <a:xfrm flipH="1">
            <a:off x="4938371" y="4636532"/>
            <a:ext cx="776629" cy="243681"/>
          </a:xfrm>
          <a:prstGeom prst="straightConnector1">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4572000" y="4040189"/>
            <a:ext cx="2068446" cy="2208212"/>
          </a:xfrm>
          <a:custGeom>
            <a:avLst/>
            <a:gdLst>
              <a:gd name="connsiteX0" fmla="*/ 0 w 1575581"/>
              <a:gd name="connsiteY0" fmla="*/ 0 h 1749083"/>
              <a:gd name="connsiteX1" fmla="*/ 140676 w 1575581"/>
              <a:gd name="connsiteY1" fmla="*/ 633046 h 1749083"/>
              <a:gd name="connsiteX2" fmla="*/ 618978 w 1575581"/>
              <a:gd name="connsiteY2" fmla="*/ 1097280 h 1749083"/>
              <a:gd name="connsiteX3" fmla="*/ 534572 w 1575581"/>
              <a:gd name="connsiteY3" fmla="*/ 1364566 h 1749083"/>
              <a:gd name="connsiteX4" fmla="*/ 1167618 w 1575581"/>
              <a:gd name="connsiteY4" fmla="*/ 1702191 h 1749083"/>
              <a:gd name="connsiteX5" fmla="*/ 1575581 w 1575581"/>
              <a:gd name="connsiteY5" fmla="*/ 1645920 h 174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5581" h="1749083">
                <a:moveTo>
                  <a:pt x="0" y="0"/>
                </a:moveTo>
                <a:cubicBezTo>
                  <a:pt x="18756" y="225083"/>
                  <a:pt x="37513" y="450166"/>
                  <a:pt x="140676" y="633046"/>
                </a:cubicBezTo>
                <a:cubicBezTo>
                  <a:pt x="243839" y="815926"/>
                  <a:pt x="553329" y="975360"/>
                  <a:pt x="618978" y="1097280"/>
                </a:cubicBezTo>
                <a:cubicBezTo>
                  <a:pt x="684627" y="1219200"/>
                  <a:pt x="443132" y="1263748"/>
                  <a:pt x="534572" y="1364566"/>
                </a:cubicBezTo>
                <a:cubicBezTo>
                  <a:pt x="626012" y="1465384"/>
                  <a:pt x="994117" y="1655299"/>
                  <a:pt x="1167618" y="1702191"/>
                </a:cubicBezTo>
                <a:cubicBezTo>
                  <a:pt x="1341119" y="1749083"/>
                  <a:pt x="1458350" y="1697501"/>
                  <a:pt x="1575581" y="164592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 name="Picture 3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0446" y="4255532"/>
            <a:ext cx="1159007" cy="2375326"/>
          </a:xfrm>
          <a:prstGeom prst="rect">
            <a:avLst/>
          </a:prstGeom>
        </p:spPr>
      </p:pic>
      <p:pic>
        <p:nvPicPr>
          <p:cNvPr id="35" name="Picture 34"/>
          <p:cNvPicPr>
            <a:picLocks noChangeAspect="1"/>
          </p:cNvPicPr>
          <p:nvPr/>
        </p:nvPicPr>
        <p:blipFill>
          <a:blip r:embed="rId4" cstate="print">
            <a:clrChange>
              <a:clrFrom>
                <a:srgbClr val="DED7CF"/>
              </a:clrFrom>
              <a:clrTo>
                <a:srgbClr val="DED7CF">
                  <a:alpha val="0"/>
                </a:srgbClr>
              </a:clrTo>
            </a:clrChange>
            <a:extLst>
              <a:ext uri="{28A0092B-C50C-407E-A947-70E740481C1C}">
                <a14:useLocalDpi xmlns:a14="http://schemas.microsoft.com/office/drawing/2010/main" val="0"/>
              </a:ext>
            </a:extLst>
          </a:blip>
          <a:stretch>
            <a:fillRect/>
          </a:stretch>
        </p:blipFill>
        <p:spPr>
          <a:xfrm>
            <a:off x="4953001" y="3236863"/>
            <a:ext cx="1504608" cy="1219736"/>
          </a:xfrm>
          <a:prstGeom prst="rect">
            <a:avLst/>
          </a:prstGeom>
        </p:spPr>
      </p:pic>
      <p:sp>
        <p:nvSpPr>
          <p:cNvPr id="36" name="TextBox 35"/>
          <p:cNvSpPr txBox="1"/>
          <p:nvPr/>
        </p:nvSpPr>
        <p:spPr>
          <a:xfrm>
            <a:off x="6292584" y="2754868"/>
            <a:ext cx="1327415" cy="369332"/>
          </a:xfrm>
          <a:prstGeom prst="rect">
            <a:avLst/>
          </a:prstGeom>
          <a:noFill/>
        </p:spPr>
        <p:txBody>
          <a:bodyPr wrap="none" rtlCol="0">
            <a:spAutoFit/>
          </a:bodyPr>
          <a:lstStyle/>
          <a:p>
            <a:r>
              <a:rPr lang="en-US" dirty="0"/>
              <a:t>Bypass/vent</a:t>
            </a:r>
          </a:p>
        </p:txBody>
      </p:sp>
      <p:cxnSp>
        <p:nvCxnSpPr>
          <p:cNvPr id="37" name="Straight Arrow Connector 36"/>
          <p:cNvCxnSpPr/>
          <p:nvPr/>
        </p:nvCxnSpPr>
        <p:spPr>
          <a:xfrm>
            <a:off x="6956292" y="3200400"/>
            <a:ext cx="263657"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562600" y="4139873"/>
            <a:ext cx="457200" cy="276999"/>
          </a:xfrm>
          <a:prstGeom prst="rect">
            <a:avLst/>
          </a:prstGeom>
          <a:noFill/>
        </p:spPr>
        <p:txBody>
          <a:bodyPr wrap="square" rtlCol="0">
            <a:spAutoFit/>
          </a:bodyPr>
          <a:lstStyle/>
          <a:p>
            <a:r>
              <a:rPr lang="en-US" sz="1200" b="1" dirty="0">
                <a:solidFill>
                  <a:srgbClr val="0070C0"/>
                </a:solidFill>
              </a:rPr>
              <a:t>BPR</a:t>
            </a:r>
          </a:p>
        </p:txBody>
      </p:sp>
      <p:pic>
        <p:nvPicPr>
          <p:cNvPr id="1027" name="Picture 3" descr="W:\ZZ-to be sorted\FPR symbol screen capture 2.jpg"/>
          <p:cNvPicPr>
            <a:picLocks noChangeAspect="1" noChangeArrowheads="1"/>
          </p:cNvPicPr>
          <p:nvPr/>
        </p:nvPicPr>
        <p:blipFill>
          <a:blip r:embed="rId5">
            <a:clrChange>
              <a:clrFrom>
                <a:srgbClr val="DED7CF"/>
              </a:clrFrom>
              <a:clrTo>
                <a:srgbClr val="DED7CF">
                  <a:alpha val="0"/>
                </a:srgbClr>
              </a:clrTo>
            </a:clrChange>
            <a:extLst>
              <a:ext uri="{28A0092B-C50C-407E-A947-70E740481C1C}">
                <a14:useLocalDpi xmlns:a14="http://schemas.microsoft.com/office/drawing/2010/main" val="0"/>
              </a:ext>
            </a:extLst>
          </a:blip>
          <a:srcRect/>
          <a:stretch>
            <a:fillRect/>
          </a:stretch>
        </p:blipFill>
        <p:spPr bwMode="auto">
          <a:xfrm>
            <a:off x="533400" y="3226376"/>
            <a:ext cx="1143000" cy="1117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478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a:xfrm>
            <a:off x="304800" y="1600200"/>
            <a:ext cx="8839200" cy="4525963"/>
          </a:xfrm>
        </p:spPr>
        <p:txBody>
          <a:bodyPr>
            <a:normAutofit fontScale="92500" lnSpcReduction="20000"/>
          </a:bodyPr>
          <a:lstStyle/>
          <a:p>
            <a:pPr>
              <a:buNone/>
            </a:pPr>
            <a:r>
              <a:rPr lang="en-US" dirty="0"/>
              <a:t>    The Model 400A Hydrocarbon Analyzer utilizes the flame ionization method of detection. The sensor is a burner in which a regulated flow of sample gas passes through a flame sustained by regulated flows of air and a fuel gas (hydrogen or a hydrogen/</a:t>
            </a:r>
            <a:r>
              <a:rPr lang="en-US" dirty="0" err="1"/>
              <a:t>diluent</a:t>
            </a:r>
            <a:r>
              <a:rPr lang="en-US" dirty="0"/>
              <a:t> mixture). Within the flame, the hydrocarbon components of the sample stream undergo a complex ionization that produces electrons and positive ions. </a:t>
            </a:r>
            <a:r>
              <a:rPr lang="en-US" b="1" dirty="0">
                <a:solidFill>
                  <a:srgbClr val="0070C0"/>
                </a:solidFill>
              </a:rPr>
              <a:t>Polarized electrodes collect these ions, causing current to flow through electronic measuring circuitry.</a:t>
            </a:r>
            <a:r>
              <a:rPr lang="en-US" dirty="0">
                <a:solidFill>
                  <a:srgbClr val="0070C0"/>
                </a:solidFill>
              </a:rPr>
              <a:t> </a:t>
            </a:r>
            <a:r>
              <a:rPr lang="en-US" dirty="0"/>
              <a:t>Current flow is proportional to the rate at which carbon atoms enter the burner.</a:t>
            </a:r>
          </a:p>
        </p:txBody>
      </p:sp>
      <p:sp>
        <p:nvSpPr>
          <p:cNvPr id="5" name="TextBox 4">
            <a:extLst>
              <a:ext uri="{FF2B5EF4-FFF2-40B4-BE49-F238E27FC236}">
                <a16:creationId xmlns:a16="http://schemas.microsoft.com/office/drawing/2014/main" id="{8B6042FE-EFEA-6804-2A01-62109061A7EB}"/>
              </a:ext>
            </a:extLst>
          </p:cNvPr>
          <p:cNvSpPr txBox="1"/>
          <p:nvPr/>
        </p:nvSpPr>
        <p:spPr>
          <a:xfrm>
            <a:off x="5943600" y="731837"/>
            <a:ext cx="2895600" cy="307777"/>
          </a:xfrm>
          <a:prstGeom prst="rect">
            <a:avLst/>
          </a:prstGeom>
          <a:solidFill>
            <a:srgbClr val="FFFF99"/>
          </a:solidFill>
          <a:ln>
            <a:noFill/>
          </a:ln>
        </p:spPr>
        <p:txBody>
          <a:bodyPr wrap="square" rtlCol="0">
            <a:spAutoFit/>
          </a:bodyPr>
          <a:lstStyle/>
          <a:p>
            <a:r>
              <a:rPr lang="en-US" sz="1400" i="1" dirty="0">
                <a:solidFill>
                  <a:schemeClr val="tx2">
                    <a:lumMod val="60000"/>
                    <a:lumOff val="40000"/>
                  </a:schemeClr>
                </a:solidFill>
              </a:rPr>
              <a:t>Highlighted text discussed next page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a:xfrm>
            <a:off x="457200" y="3048000"/>
            <a:ext cx="8229600" cy="3230563"/>
          </a:xfrm>
        </p:spPr>
        <p:txBody>
          <a:bodyPr>
            <a:normAutofit fontScale="92500" lnSpcReduction="10000"/>
          </a:bodyPr>
          <a:lstStyle/>
          <a:p>
            <a:r>
              <a:rPr lang="en-US" dirty="0"/>
              <a:t>90 vDC power supply drives the positive ions &amp; electrons to the electrodes </a:t>
            </a:r>
          </a:p>
          <a:p>
            <a:pPr lvl="1"/>
            <a:r>
              <a:rPr lang="en-US" dirty="0"/>
              <a:t>The “hot dog” (burner contact assembly)</a:t>
            </a:r>
          </a:p>
          <a:p>
            <a:pPr lvl="1"/>
            <a:r>
              <a:rPr lang="en-US" dirty="0"/>
              <a:t>And the collector ring</a:t>
            </a:r>
          </a:p>
          <a:p>
            <a:r>
              <a:rPr lang="en-US" dirty="0"/>
              <a:t>Electrometer circuit measures the minute ion current</a:t>
            </a:r>
          </a:p>
          <a:p>
            <a:pPr lvl="1"/>
            <a:r>
              <a:rPr lang="en-US" dirty="0"/>
              <a:t>Preamp board</a:t>
            </a:r>
          </a:p>
        </p:txBody>
      </p:sp>
      <p:sp>
        <p:nvSpPr>
          <p:cNvPr id="4" name="TextBox 3"/>
          <p:cNvSpPr txBox="1"/>
          <p:nvPr/>
        </p:nvSpPr>
        <p:spPr>
          <a:xfrm>
            <a:off x="457200" y="1295400"/>
            <a:ext cx="8229600" cy="1569660"/>
          </a:xfrm>
          <a:prstGeom prst="rect">
            <a:avLst/>
          </a:prstGeom>
          <a:noFill/>
        </p:spPr>
        <p:txBody>
          <a:bodyPr wrap="square" rtlCol="0">
            <a:spAutoFit/>
          </a:bodyPr>
          <a:lstStyle/>
          <a:p>
            <a:r>
              <a:rPr lang="en-US" sz="3200" dirty="0"/>
              <a:t>“Polarized electrodes collect these ions, causing current to flow through electronic measuring circuitry.”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4096"/>
          <p:cNvSpPr/>
          <p:nvPr/>
        </p:nvSpPr>
        <p:spPr>
          <a:xfrm>
            <a:off x="3904087" y="3048001"/>
            <a:ext cx="64294" cy="24383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2" descr="U:\Rosemount PAD - Anaheim\400A (THC) (circa 2009)\Pictures, general\400A burner\400A burner assembly pictorial 2 - cleaned 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343" y="1569197"/>
            <a:ext cx="2043864" cy="41886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Theory</a:t>
            </a:r>
          </a:p>
        </p:txBody>
      </p:sp>
      <p:pic>
        <p:nvPicPr>
          <p:cNvPr id="409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300" y="1143000"/>
            <a:ext cx="7115175" cy="504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8600" y="6400800"/>
            <a:ext cx="7198574" cy="369332"/>
          </a:xfrm>
          <a:prstGeom prst="rect">
            <a:avLst/>
          </a:prstGeom>
          <a:noFill/>
        </p:spPr>
        <p:txBody>
          <a:bodyPr wrap="none" rtlCol="0">
            <a:spAutoFit/>
          </a:bodyPr>
          <a:lstStyle/>
          <a:p>
            <a:r>
              <a:rPr lang="en-US" dirty="0"/>
              <a:t>Graphic is an original from the Rosemount 400A manual; corrections in red.</a:t>
            </a:r>
          </a:p>
        </p:txBody>
      </p:sp>
      <p:cxnSp>
        <p:nvCxnSpPr>
          <p:cNvPr id="8" name="Straight Connector 7"/>
          <p:cNvCxnSpPr/>
          <p:nvPr/>
        </p:nvCxnSpPr>
        <p:spPr>
          <a:xfrm>
            <a:off x="1137075" y="3200400"/>
            <a:ext cx="1219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37075" y="3429000"/>
            <a:ext cx="1219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51675" y="1150382"/>
            <a:ext cx="1295400" cy="369332"/>
          </a:xfrm>
          <a:prstGeom prst="rect">
            <a:avLst/>
          </a:prstGeom>
          <a:noFill/>
        </p:spPr>
        <p:txBody>
          <a:bodyPr wrap="square" rtlCol="0">
            <a:spAutoFit/>
          </a:bodyPr>
          <a:lstStyle/>
          <a:p>
            <a:r>
              <a:rPr lang="en-US" dirty="0">
                <a:solidFill>
                  <a:srgbClr val="FF0000"/>
                </a:solidFill>
              </a:rPr>
              <a:t>Glow plug</a:t>
            </a:r>
          </a:p>
        </p:txBody>
      </p:sp>
      <p:cxnSp>
        <p:nvCxnSpPr>
          <p:cNvPr id="12" name="Straight Arrow Connector 11"/>
          <p:cNvCxnSpPr/>
          <p:nvPr/>
        </p:nvCxnSpPr>
        <p:spPr>
          <a:xfrm flipH="1">
            <a:off x="3956475" y="1519714"/>
            <a:ext cx="342900" cy="156686"/>
          </a:xfrm>
          <a:prstGeom prst="straightConnector1">
            <a:avLst/>
          </a:prstGeom>
          <a:ln w="19050">
            <a:solidFill>
              <a:srgbClr val="F83514"/>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51475" y="1143000"/>
            <a:ext cx="1295400" cy="369332"/>
          </a:xfrm>
          <a:prstGeom prst="rect">
            <a:avLst/>
          </a:prstGeom>
          <a:noFill/>
        </p:spPr>
        <p:txBody>
          <a:bodyPr wrap="square" rtlCol="0">
            <a:spAutoFit/>
          </a:bodyPr>
          <a:lstStyle/>
          <a:p>
            <a:r>
              <a:rPr lang="en-US" dirty="0">
                <a:solidFill>
                  <a:srgbClr val="FF0000"/>
                </a:solidFill>
              </a:rPr>
              <a:t>Thermistor</a:t>
            </a:r>
          </a:p>
        </p:txBody>
      </p:sp>
      <p:cxnSp>
        <p:nvCxnSpPr>
          <p:cNvPr id="15" name="Straight Arrow Connector 14"/>
          <p:cNvCxnSpPr/>
          <p:nvPr/>
        </p:nvCxnSpPr>
        <p:spPr>
          <a:xfrm>
            <a:off x="2699175" y="1512332"/>
            <a:ext cx="495300" cy="164068"/>
          </a:xfrm>
          <a:prstGeom prst="straightConnector1">
            <a:avLst/>
          </a:prstGeom>
          <a:ln w="19050">
            <a:solidFill>
              <a:srgbClr val="F83514"/>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194475" y="4114800"/>
            <a:ext cx="53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60875" y="4370263"/>
            <a:ext cx="1985962" cy="938719"/>
          </a:xfrm>
          <a:prstGeom prst="rect">
            <a:avLst/>
          </a:prstGeom>
          <a:noFill/>
        </p:spPr>
        <p:txBody>
          <a:bodyPr wrap="square" rtlCol="0">
            <a:spAutoFit/>
          </a:bodyPr>
          <a:lstStyle/>
          <a:p>
            <a:r>
              <a:rPr lang="en-US" sz="1100" dirty="0">
                <a:solidFill>
                  <a:srgbClr val="FF0000"/>
                </a:solidFill>
              </a:rPr>
              <a:t>+90 VDC is isolated from ground by the Teflon (mushroom) in the burner jet assembly. The jet itself is a 1/16” SS  tube.</a:t>
            </a:r>
          </a:p>
        </p:txBody>
      </p:sp>
      <p:cxnSp>
        <p:nvCxnSpPr>
          <p:cNvPr id="23" name="Straight Arrow Connector 22"/>
          <p:cNvCxnSpPr>
            <a:stCxn id="31" idx="1"/>
            <a:endCxn id="4097" idx="0"/>
          </p:cNvCxnSpPr>
          <p:nvPr/>
        </p:nvCxnSpPr>
        <p:spPr>
          <a:xfrm flipH="1" flipV="1">
            <a:off x="3936234" y="3048001"/>
            <a:ext cx="689427" cy="973352"/>
          </a:xfrm>
          <a:prstGeom prst="straightConnector1">
            <a:avLst/>
          </a:prstGeom>
          <a:ln w="19050">
            <a:solidFill>
              <a:srgbClr val="F83514"/>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625661" y="3721271"/>
            <a:ext cx="1622739" cy="600164"/>
          </a:xfrm>
          <a:prstGeom prst="rect">
            <a:avLst/>
          </a:prstGeom>
          <a:noFill/>
        </p:spPr>
        <p:txBody>
          <a:bodyPr wrap="square" rtlCol="0">
            <a:spAutoFit/>
          </a:bodyPr>
          <a:lstStyle/>
          <a:p>
            <a:r>
              <a:rPr lang="en-US" sz="1100" dirty="0">
                <a:solidFill>
                  <a:srgbClr val="FF0000"/>
                </a:solidFill>
              </a:rPr>
              <a:t>Air escapes through a hole in the manifold assembly</a:t>
            </a:r>
          </a:p>
        </p:txBody>
      </p:sp>
      <p:sp>
        <p:nvSpPr>
          <p:cNvPr id="35" name="Rectangle 34"/>
          <p:cNvSpPr/>
          <p:nvPr/>
        </p:nvSpPr>
        <p:spPr>
          <a:xfrm>
            <a:off x="3936234" y="5486400"/>
            <a:ext cx="1151335" cy="457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506894" y="5867400"/>
            <a:ext cx="1580675"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391993" y="5867400"/>
            <a:ext cx="1069182"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461175" y="3017173"/>
            <a:ext cx="45719" cy="287308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flipV="1">
            <a:off x="2508675" y="3200400"/>
            <a:ext cx="762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584875" y="3200400"/>
            <a:ext cx="762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2661075" y="3200400"/>
            <a:ext cx="762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737275" y="3200400"/>
            <a:ext cx="762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813475" y="3200400"/>
            <a:ext cx="762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2889675" y="3200400"/>
            <a:ext cx="762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965875" y="3200400"/>
            <a:ext cx="762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042075" y="3200400"/>
            <a:ext cx="762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432475" y="3200400"/>
            <a:ext cx="762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356275" y="3200400"/>
            <a:ext cx="762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118275" y="3200400"/>
            <a:ext cx="762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750774" y="1378922"/>
            <a:ext cx="1676400" cy="430887"/>
          </a:xfrm>
          <a:prstGeom prst="rect">
            <a:avLst/>
          </a:prstGeom>
          <a:noFill/>
        </p:spPr>
        <p:txBody>
          <a:bodyPr wrap="square" rtlCol="0">
            <a:spAutoFit/>
          </a:bodyPr>
          <a:lstStyle/>
          <a:p>
            <a:r>
              <a:rPr lang="en-US" sz="1100" dirty="0">
                <a:solidFill>
                  <a:srgbClr val="FF0000"/>
                </a:solidFill>
              </a:rPr>
              <a:t>Preamplifier Board (electrometer)</a:t>
            </a:r>
          </a:p>
        </p:txBody>
      </p:sp>
      <p:cxnSp>
        <p:nvCxnSpPr>
          <p:cNvPr id="54" name="Straight Arrow Connector 53"/>
          <p:cNvCxnSpPr>
            <a:stCxn id="53" idx="1"/>
          </p:cNvCxnSpPr>
          <p:nvPr/>
        </p:nvCxnSpPr>
        <p:spPr>
          <a:xfrm flipH="1">
            <a:off x="5598374" y="1594366"/>
            <a:ext cx="152400" cy="386834"/>
          </a:xfrm>
          <a:prstGeom prst="straightConnector1">
            <a:avLst/>
          </a:prstGeom>
          <a:ln w="19050">
            <a:solidFill>
              <a:srgbClr val="F83514"/>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2546775" y="4191000"/>
            <a:ext cx="647700" cy="457200"/>
          </a:xfrm>
          <a:prstGeom prst="straightConnector1">
            <a:avLst/>
          </a:prstGeom>
          <a:ln w="19050">
            <a:solidFill>
              <a:srgbClr val="F83514"/>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537875" y="5682734"/>
            <a:ext cx="1606125" cy="369332"/>
          </a:xfrm>
          <a:prstGeom prst="rect">
            <a:avLst/>
          </a:prstGeom>
          <a:noFill/>
        </p:spPr>
        <p:txBody>
          <a:bodyPr wrap="square" rtlCol="0">
            <a:spAutoFit/>
          </a:bodyPr>
          <a:lstStyle/>
          <a:p>
            <a:r>
              <a:rPr lang="en-US" dirty="0">
                <a:solidFill>
                  <a:srgbClr val="FF0000"/>
                </a:solidFill>
              </a:rPr>
              <a:t>Actual burner</a:t>
            </a:r>
          </a:p>
        </p:txBody>
      </p:sp>
    </p:spTree>
    <p:extLst>
      <p:ext uri="{BB962C8B-B14F-4D97-AF65-F5344CB8AC3E}">
        <p14:creationId xmlns:p14="http://schemas.microsoft.com/office/powerpoint/2010/main" val="455258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Y:\Ebay Sale\400A Ebay\400A  (1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57197"/>
            <a:ext cx="7772400" cy="5893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966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Versions</a:t>
            </a:r>
          </a:p>
        </p:txBody>
      </p:sp>
      <p:sp>
        <p:nvSpPr>
          <p:cNvPr id="4" name="Content Placeholder 2"/>
          <p:cNvSpPr txBox="1">
            <a:spLocks/>
          </p:cNvSpPr>
          <p:nvPr/>
        </p:nvSpPr>
        <p:spPr>
          <a:xfrm>
            <a:off x="609600" y="13716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In the beginning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 there was the Beckman 400.</a:t>
            </a:r>
          </a:p>
        </p:txBody>
      </p:sp>
      <p:pic>
        <p:nvPicPr>
          <p:cNvPr id="2051" name="Picture 3"/>
          <p:cNvPicPr>
            <a:picLocks noChangeAspect="1" noChangeArrowheads="1"/>
          </p:cNvPicPr>
          <p:nvPr/>
        </p:nvPicPr>
        <p:blipFill>
          <a:blip r:embed="rId3" cstate="print"/>
          <a:srcRect/>
          <a:stretch>
            <a:fillRect/>
          </a:stretch>
        </p:blipFill>
        <p:spPr bwMode="auto">
          <a:xfrm>
            <a:off x="1219200" y="2514600"/>
            <a:ext cx="6931025" cy="3715701"/>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Versions</a:t>
            </a:r>
          </a:p>
        </p:txBody>
      </p:sp>
      <p:sp>
        <p:nvSpPr>
          <p:cNvPr id="4" name="Content Placeholder 2"/>
          <p:cNvSpPr txBox="1">
            <a:spLocks/>
          </p:cNvSpPr>
          <p:nvPr/>
        </p:nvSpPr>
        <p:spPr>
          <a:xfrm>
            <a:off x="609600" y="13716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In the beginning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 there was the Beckman 400.</a:t>
            </a:r>
          </a:p>
        </p:txBody>
      </p:sp>
      <p:pic>
        <p:nvPicPr>
          <p:cNvPr id="2051" name="Picture 3"/>
          <p:cNvPicPr>
            <a:picLocks noChangeAspect="1" noChangeArrowheads="1"/>
          </p:cNvPicPr>
          <p:nvPr/>
        </p:nvPicPr>
        <p:blipFill>
          <a:blip r:embed="rId3" cstate="print"/>
          <a:srcRect/>
          <a:stretch>
            <a:fillRect/>
          </a:stretch>
        </p:blipFill>
        <p:spPr bwMode="auto">
          <a:xfrm>
            <a:off x="1219200" y="2514600"/>
            <a:ext cx="6931025" cy="3715701"/>
          </a:xfrm>
          <a:prstGeom prst="rect">
            <a:avLst/>
          </a:prstGeom>
          <a:noFill/>
          <a:ln w="9525">
            <a:noFill/>
            <a:miter lim="800000"/>
            <a:headEnd/>
            <a:tailEnd/>
          </a:ln>
        </p:spPr>
      </p:pic>
      <p:sp>
        <p:nvSpPr>
          <p:cNvPr id="3" name="TextBox 2"/>
          <p:cNvSpPr txBox="1"/>
          <p:nvPr/>
        </p:nvSpPr>
        <p:spPr>
          <a:xfrm>
            <a:off x="1219200" y="6172200"/>
            <a:ext cx="7388225" cy="646331"/>
          </a:xfrm>
          <a:prstGeom prst="rect">
            <a:avLst/>
          </a:prstGeom>
          <a:noFill/>
        </p:spPr>
        <p:txBody>
          <a:bodyPr wrap="square" rtlCol="0">
            <a:spAutoFit/>
          </a:bodyPr>
          <a:lstStyle/>
          <a:p>
            <a:r>
              <a:rPr lang="en-US" dirty="0"/>
              <a:t>The digital display was a modification towards the end of the product run, and sometimes installed by the end user or a field service engineer.</a:t>
            </a:r>
          </a:p>
        </p:txBody>
      </p:sp>
      <p:cxnSp>
        <p:nvCxnSpPr>
          <p:cNvPr id="6" name="Straight Arrow Connector 5"/>
          <p:cNvCxnSpPr/>
          <p:nvPr/>
        </p:nvCxnSpPr>
        <p:spPr>
          <a:xfrm flipV="1">
            <a:off x="2209800" y="4800600"/>
            <a:ext cx="2286000" cy="142970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026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U:\Rosemount PAD - Anaheim\400A (THC) (pre 2009)\Pictures, general\400A interior\400A top vi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824049"/>
            <a:ext cx="3352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Rosemount PAD - Anaheim\400A (THC) (pre 2009)\Pictures, general\400A interior\400A rear vi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1901" y="3942119"/>
            <a:ext cx="3340099" cy="25050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Versions (pre 2000)</a:t>
            </a:r>
          </a:p>
        </p:txBody>
      </p:sp>
      <p:pic>
        <p:nvPicPr>
          <p:cNvPr id="1026" name="Picture 2"/>
          <p:cNvPicPr>
            <a:picLocks noGrp="1" noChangeAspect="1" noChangeArrowheads="1"/>
          </p:cNvPicPr>
          <p:nvPr>
            <p:ph idx="1"/>
          </p:nvPr>
        </p:nvPicPr>
        <p:blipFill>
          <a:blip r:embed="rId5" cstate="print"/>
          <a:srcRect/>
          <a:stretch>
            <a:fillRect/>
          </a:stretch>
        </p:blipFill>
        <p:spPr bwMode="auto">
          <a:xfrm>
            <a:off x="709558" y="1295400"/>
            <a:ext cx="3329042" cy="2496782"/>
          </a:xfrm>
          <a:prstGeom prst="rect">
            <a:avLst/>
          </a:prstGeom>
          <a:noFill/>
          <a:ln w="9525">
            <a:noFill/>
            <a:miter lim="800000"/>
            <a:headEnd/>
            <a:tailEnd/>
          </a:ln>
        </p:spPr>
      </p:pic>
      <p:sp>
        <p:nvSpPr>
          <p:cNvPr id="4" name="TextBox 3"/>
          <p:cNvSpPr txBox="1"/>
          <p:nvPr/>
        </p:nvSpPr>
        <p:spPr>
          <a:xfrm>
            <a:off x="609600" y="6247138"/>
            <a:ext cx="8227830" cy="400110"/>
          </a:xfrm>
          <a:prstGeom prst="rect">
            <a:avLst/>
          </a:prstGeom>
          <a:solidFill>
            <a:srgbClr val="FFFF00"/>
          </a:solidFill>
        </p:spPr>
        <p:txBody>
          <a:bodyPr wrap="none" rtlCol="0">
            <a:spAutoFit/>
          </a:bodyPr>
          <a:lstStyle/>
          <a:p>
            <a:r>
              <a:rPr lang="en-US" sz="2000" b="1" dirty="0"/>
              <a:t>400A from before 2000   (note the notch in the right rear corner of the case)</a:t>
            </a:r>
          </a:p>
        </p:txBody>
      </p:sp>
      <p:pic>
        <p:nvPicPr>
          <p:cNvPr id="5122" name="Picture 2" descr="U:\Rosemount PAD - Anaheim\400A (THC) (pre 2009)\Pictures, general\400A exterior\400A lid top view (indented corn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1900" y="1295400"/>
            <a:ext cx="3340099" cy="25050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Versions (2000 to 2009)</a:t>
            </a:r>
          </a:p>
        </p:txBody>
      </p:sp>
      <p:sp>
        <p:nvSpPr>
          <p:cNvPr id="4" name="TextBox 3"/>
          <p:cNvSpPr txBox="1"/>
          <p:nvPr/>
        </p:nvSpPr>
        <p:spPr>
          <a:xfrm>
            <a:off x="228600" y="6000690"/>
            <a:ext cx="8763000" cy="400110"/>
          </a:xfrm>
          <a:prstGeom prst="rect">
            <a:avLst/>
          </a:prstGeom>
          <a:solidFill>
            <a:srgbClr val="FFFF00"/>
          </a:solidFill>
        </p:spPr>
        <p:txBody>
          <a:bodyPr wrap="square" rtlCol="0">
            <a:spAutoFit/>
          </a:bodyPr>
          <a:lstStyle/>
          <a:p>
            <a:r>
              <a:rPr lang="en-US" sz="2000" b="1" dirty="0"/>
              <a:t>400As after about 2000 did not have the notch in the right rear corner of the case</a:t>
            </a:r>
          </a:p>
        </p:txBody>
      </p:sp>
      <p:pic>
        <p:nvPicPr>
          <p:cNvPr id="6147" name="Picture 3" descr="U:\Rosemount PAD - Anaheim\400A (THC) (pre 2009)\Pictures, general\Unsorted\400A front view 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295400"/>
            <a:ext cx="3857625" cy="203945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U:\Rosemount PAD - Anaheim\400A (THC) (pre 2009)\Pictures, general\Unsorted\400A rear view standard screw terminals crop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612192"/>
            <a:ext cx="4105275" cy="2134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134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Versions (after 2009)</a:t>
            </a:r>
          </a:p>
        </p:txBody>
      </p:sp>
      <p:sp>
        <p:nvSpPr>
          <p:cNvPr id="4" name="TextBox 3"/>
          <p:cNvSpPr txBox="1"/>
          <p:nvPr/>
        </p:nvSpPr>
        <p:spPr>
          <a:xfrm>
            <a:off x="443556" y="6076890"/>
            <a:ext cx="8167044" cy="400110"/>
          </a:xfrm>
          <a:prstGeom prst="rect">
            <a:avLst/>
          </a:prstGeom>
          <a:solidFill>
            <a:srgbClr val="FFFF00"/>
          </a:solidFill>
        </p:spPr>
        <p:txBody>
          <a:bodyPr wrap="none" rtlCol="0">
            <a:spAutoFit/>
          </a:bodyPr>
          <a:lstStyle/>
          <a:p>
            <a:r>
              <a:rPr lang="en-US" sz="2000" b="1" dirty="0"/>
              <a:t>400As after 2009 have a miniaturized version of the Main Electronics Board</a:t>
            </a:r>
          </a:p>
        </p:txBody>
      </p:sp>
      <p:pic>
        <p:nvPicPr>
          <p:cNvPr id="7170" name="Picture 2" descr="U:\Rosemount PAD - Anaheim\400A (THC) (pre 2009)\Pictures, general\400A main electronics board\400A main electronics (removed, 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0326" y="1285875"/>
            <a:ext cx="4457171" cy="191452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U:\Rosemount PAD - Anaheim\400A (THC) (circa 2009)\Pictures, general\400A main electronics board\400A circa 2009 Main Electronics Board  (7) crop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9821" y="3657600"/>
            <a:ext cx="4770779" cy="2370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6800" y="1752600"/>
            <a:ext cx="2286000" cy="954107"/>
          </a:xfrm>
          <a:prstGeom prst="rect">
            <a:avLst/>
          </a:prstGeom>
          <a:noFill/>
        </p:spPr>
        <p:txBody>
          <a:bodyPr wrap="square" rtlCol="0">
            <a:spAutoFit/>
          </a:bodyPr>
          <a:lstStyle/>
          <a:p>
            <a:r>
              <a:rPr lang="en-US" sz="2800" b="1" dirty="0"/>
              <a:t>Old version</a:t>
            </a:r>
          </a:p>
          <a:p>
            <a:r>
              <a:rPr lang="en-US" sz="2800" b="1" dirty="0"/>
              <a:t>(pre 2009)</a:t>
            </a:r>
          </a:p>
        </p:txBody>
      </p:sp>
      <p:sp>
        <p:nvSpPr>
          <p:cNvPr id="7" name="TextBox 6"/>
          <p:cNvSpPr txBox="1"/>
          <p:nvPr/>
        </p:nvSpPr>
        <p:spPr>
          <a:xfrm>
            <a:off x="1066800" y="4303693"/>
            <a:ext cx="2286000" cy="954107"/>
          </a:xfrm>
          <a:prstGeom prst="rect">
            <a:avLst/>
          </a:prstGeom>
          <a:noFill/>
        </p:spPr>
        <p:txBody>
          <a:bodyPr wrap="square" rtlCol="0">
            <a:spAutoFit/>
          </a:bodyPr>
          <a:lstStyle/>
          <a:p>
            <a:r>
              <a:rPr lang="en-US" sz="2800" b="1" dirty="0"/>
              <a:t>New version</a:t>
            </a:r>
          </a:p>
          <a:p>
            <a:r>
              <a:rPr lang="en-US" sz="2800" b="1" dirty="0"/>
              <a:t>(post 2009)</a:t>
            </a:r>
          </a:p>
        </p:txBody>
      </p:sp>
    </p:spTree>
    <p:extLst>
      <p:ext uri="{BB962C8B-B14F-4D97-AF65-F5344CB8AC3E}">
        <p14:creationId xmlns:p14="http://schemas.microsoft.com/office/powerpoint/2010/main" val="1779111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Versions (after 2009)</a:t>
            </a:r>
          </a:p>
        </p:txBody>
      </p:sp>
      <p:sp>
        <p:nvSpPr>
          <p:cNvPr id="4" name="TextBox 3"/>
          <p:cNvSpPr txBox="1"/>
          <p:nvPr/>
        </p:nvSpPr>
        <p:spPr>
          <a:xfrm>
            <a:off x="443556" y="6076890"/>
            <a:ext cx="7889660" cy="400110"/>
          </a:xfrm>
          <a:prstGeom prst="rect">
            <a:avLst/>
          </a:prstGeom>
          <a:solidFill>
            <a:srgbClr val="FFFF00"/>
          </a:solidFill>
        </p:spPr>
        <p:txBody>
          <a:bodyPr wrap="none" rtlCol="0">
            <a:spAutoFit/>
          </a:bodyPr>
          <a:lstStyle/>
          <a:p>
            <a:r>
              <a:rPr lang="en-US" sz="2000" b="1" dirty="0"/>
              <a:t>400As after 2009 have a miniaturized version of the daughter boards too</a:t>
            </a:r>
          </a:p>
        </p:txBody>
      </p:sp>
      <p:sp>
        <p:nvSpPr>
          <p:cNvPr id="3" name="TextBox 2"/>
          <p:cNvSpPr txBox="1"/>
          <p:nvPr/>
        </p:nvSpPr>
        <p:spPr>
          <a:xfrm>
            <a:off x="1066800" y="1752600"/>
            <a:ext cx="2286000" cy="954107"/>
          </a:xfrm>
          <a:prstGeom prst="rect">
            <a:avLst/>
          </a:prstGeom>
          <a:noFill/>
        </p:spPr>
        <p:txBody>
          <a:bodyPr wrap="square" rtlCol="0">
            <a:spAutoFit/>
          </a:bodyPr>
          <a:lstStyle/>
          <a:p>
            <a:r>
              <a:rPr lang="en-US" sz="2800" b="1" dirty="0"/>
              <a:t>Old version(s)</a:t>
            </a:r>
          </a:p>
          <a:p>
            <a:r>
              <a:rPr lang="en-US" sz="2800" b="1" dirty="0"/>
              <a:t>(pre 2009)</a:t>
            </a:r>
          </a:p>
        </p:txBody>
      </p:sp>
      <p:sp>
        <p:nvSpPr>
          <p:cNvPr id="7" name="TextBox 6"/>
          <p:cNvSpPr txBox="1"/>
          <p:nvPr/>
        </p:nvSpPr>
        <p:spPr>
          <a:xfrm>
            <a:off x="1066800" y="4303693"/>
            <a:ext cx="2286000" cy="954107"/>
          </a:xfrm>
          <a:prstGeom prst="rect">
            <a:avLst/>
          </a:prstGeom>
          <a:noFill/>
        </p:spPr>
        <p:txBody>
          <a:bodyPr wrap="square" rtlCol="0">
            <a:spAutoFit/>
          </a:bodyPr>
          <a:lstStyle/>
          <a:p>
            <a:r>
              <a:rPr lang="en-US" sz="2800" b="1" dirty="0"/>
              <a:t>New version</a:t>
            </a:r>
          </a:p>
          <a:p>
            <a:r>
              <a:rPr lang="en-US" sz="2800" b="1" dirty="0"/>
              <a:t>(post 2009)</a:t>
            </a:r>
          </a:p>
        </p:txBody>
      </p:sp>
      <p:pic>
        <p:nvPicPr>
          <p:cNvPr id="8194" name="Picture 2" descr="U:\Rosemount PAD - Anaheim\400A (THC) (circa 2009)\Pictures, general\400A 4-20 maDC board\400A circa 2009 4-20 mADC bo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6330" y="3852059"/>
            <a:ext cx="2980115" cy="185737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U:\Rosemount PAD - Anaheim\400A (THC) (pre 2009)\Pictures, general\400A 4-20 maDC board\620433 or 621023 400A 755R 755A maDC output boa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6330" y="1475786"/>
            <a:ext cx="2194870" cy="20565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RIGAS\25C0007 4-20 mADC board\25C0007R0 pictures\25C0007R0_4-20_mADC_boar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1465" y="1475787"/>
            <a:ext cx="2257425" cy="205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637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Gases &amp; their connections</a:t>
            </a:r>
          </a:p>
        </p:txBody>
      </p:sp>
      <p:sp>
        <p:nvSpPr>
          <p:cNvPr id="3" name="Content Placeholder 2"/>
          <p:cNvSpPr>
            <a:spLocks noGrp="1"/>
          </p:cNvSpPr>
          <p:nvPr>
            <p:ph idx="1"/>
          </p:nvPr>
        </p:nvSpPr>
        <p:spPr/>
        <p:txBody>
          <a:bodyPr>
            <a:normAutofit/>
          </a:bodyPr>
          <a:lstStyle/>
          <a:p>
            <a:r>
              <a:rPr lang="en-US" dirty="0"/>
              <a:t>Fuel</a:t>
            </a:r>
          </a:p>
          <a:p>
            <a:pPr lvl="1"/>
            <a:r>
              <a:rPr lang="en-US" dirty="0"/>
              <a:t>40/60 H</a:t>
            </a:r>
            <a:r>
              <a:rPr lang="en-US" baseline="-25000" dirty="0"/>
              <a:t>2</a:t>
            </a:r>
            <a:r>
              <a:rPr lang="en-US" dirty="0"/>
              <a:t>/He (or 40/60 H</a:t>
            </a:r>
            <a:r>
              <a:rPr lang="en-US" baseline="-25000" dirty="0"/>
              <a:t>2</a:t>
            </a:r>
            <a:r>
              <a:rPr lang="en-US" dirty="0"/>
              <a:t>/N</a:t>
            </a:r>
            <a:r>
              <a:rPr lang="en-US" baseline="-25000" dirty="0"/>
              <a:t>2</a:t>
            </a:r>
            <a:r>
              <a:rPr lang="en-US" dirty="0"/>
              <a:t>)   </a:t>
            </a:r>
            <a:r>
              <a:rPr lang="en-US" i="1" dirty="0">
                <a:solidFill>
                  <a:srgbClr val="FF0000"/>
                </a:solidFill>
              </a:rPr>
              <a:t>or</a:t>
            </a:r>
            <a:r>
              <a:rPr lang="en-US" dirty="0"/>
              <a:t>   100% H</a:t>
            </a:r>
            <a:r>
              <a:rPr lang="en-US" baseline="-25000" dirty="0"/>
              <a:t>2</a:t>
            </a:r>
          </a:p>
          <a:p>
            <a:pPr lvl="1"/>
            <a:r>
              <a:rPr lang="en-US" dirty="0"/>
              <a:t>All FID grade fuels (&lt; 0.5 </a:t>
            </a:r>
            <a:r>
              <a:rPr lang="en-US" dirty="0" err="1"/>
              <a:t>ppm</a:t>
            </a:r>
            <a:r>
              <a:rPr lang="en-US" dirty="0"/>
              <a:t> THC &amp; &lt;5ppm H</a:t>
            </a:r>
            <a:r>
              <a:rPr lang="en-US" baseline="-25000" dirty="0"/>
              <a:t>2</a:t>
            </a:r>
            <a:r>
              <a:rPr lang="en-US" dirty="0"/>
              <a:t>O)</a:t>
            </a:r>
          </a:p>
          <a:p>
            <a:r>
              <a:rPr lang="en-US" dirty="0"/>
              <a:t>Air (burner air) … Ultra Zero Air</a:t>
            </a:r>
          </a:p>
          <a:p>
            <a:pPr lvl="1"/>
            <a:r>
              <a:rPr lang="en-US" dirty="0"/>
              <a:t>compressed air with virtually no hydrocarbon contamination … 21% oxygen (&lt; 0.1 </a:t>
            </a:r>
            <a:r>
              <a:rPr lang="en-US" dirty="0" err="1"/>
              <a:t>ppm</a:t>
            </a:r>
            <a:r>
              <a:rPr lang="en-US" dirty="0"/>
              <a:t> THC)</a:t>
            </a:r>
          </a:p>
          <a:p>
            <a:r>
              <a:rPr lang="en-US" dirty="0"/>
              <a:t>RIGAS gets its gas from a local welding supply house</a:t>
            </a:r>
            <a:endParaRPr lang="en-US" dirty="0">
              <a:solidFill>
                <a:srgbClr val="0070C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Gases &amp; their connections</a:t>
            </a:r>
          </a:p>
        </p:txBody>
      </p:sp>
      <p:sp>
        <p:nvSpPr>
          <p:cNvPr id="3" name="Content Placeholder 2"/>
          <p:cNvSpPr>
            <a:spLocks noGrp="1"/>
          </p:cNvSpPr>
          <p:nvPr>
            <p:ph idx="1"/>
          </p:nvPr>
        </p:nvSpPr>
        <p:spPr/>
        <p:txBody>
          <a:bodyPr>
            <a:normAutofit lnSpcReduction="10000"/>
          </a:bodyPr>
          <a:lstStyle/>
          <a:p>
            <a:r>
              <a:rPr lang="en-US" dirty="0"/>
              <a:t>Sample</a:t>
            </a:r>
          </a:p>
          <a:p>
            <a:pPr lvl="1"/>
            <a:r>
              <a:rPr lang="en-US" dirty="0"/>
              <a:t>Anything dry or mostly dry</a:t>
            </a:r>
          </a:p>
          <a:p>
            <a:pPr lvl="1"/>
            <a:r>
              <a:rPr lang="en-US" dirty="0"/>
              <a:t>Should be filtered for excess particulates </a:t>
            </a:r>
          </a:p>
          <a:p>
            <a:pPr lvl="2"/>
            <a:r>
              <a:rPr lang="en-US" dirty="0"/>
              <a:t>the sample restrictor will catch any particulates but will start to plug up and fail prematurely</a:t>
            </a:r>
          </a:p>
          <a:p>
            <a:pPr lvl="1"/>
            <a:r>
              <a:rPr lang="en-US" dirty="0"/>
              <a:t>If sample is pure H</a:t>
            </a:r>
            <a:r>
              <a:rPr lang="en-US" baseline="-25000" dirty="0"/>
              <a:t>2</a:t>
            </a:r>
            <a:r>
              <a:rPr lang="en-US" dirty="0"/>
              <a:t> then a special setup must be employed (due to explosive gases being constantly vented out the bypass line … and … too much heat in the burner due to two sources of fuel being fed to it)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Gases &amp; their connections</a:t>
            </a:r>
          </a:p>
        </p:txBody>
      </p:sp>
      <p:pic>
        <p:nvPicPr>
          <p:cNvPr id="9218" name="Picture 2" descr="U:\Rosemount PAD - Anaheim\400A (THC) (pre 2009)\Pictures, general\Unsorted\400A rear view standard screw terminals cropped gas connections onl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295400"/>
            <a:ext cx="4163201" cy="4900595"/>
          </a:xfrm>
          <a:prstGeom prst="rect">
            <a:avLst/>
          </a:prstGeom>
          <a:noFill/>
          <a:extLst>
            <a:ext uri="{909E8E84-426E-40DD-AFC4-6F175D3DCCD1}">
              <a14:hiddenFill xmlns:a14="http://schemas.microsoft.com/office/drawing/2010/main">
                <a:solidFill>
                  <a:srgbClr val="FFFFFF"/>
                </a:solidFill>
              </a14:hiddenFill>
            </a:ext>
          </a:extLst>
        </p:spPr>
      </p:pic>
      <p:sp>
        <p:nvSpPr>
          <p:cNvPr id="6" name="Line Callout 2 5"/>
          <p:cNvSpPr/>
          <p:nvPr/>
        </p:nvSpPr>
        <p:spPr>
          <a:xfrm>
            <a:off x="152400" y="1552575"/>
            <a:ext cx="3200400" cy="381000"/>
          </a:xfrm>
          <a:prstGeom prst="borderCallout2">
            <a:avLst>
              <a:gd name="adj1" fmla="val 46250"/>
              <a:gd name="adj2" fmla="val 100595"/>
              <a:gd name="adj3" fmla="val 45683"/>
              <a:gd name="adj4" fmla="val 134822"/>
              <a:gd name="adj5" fmla="val 236384"/>
              <a:gd name="adj6" fmla="val 1742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Fuel. ALWAYS a “red dot” restrictor.</a:t>
            </a:r>
          </a:p>
        </p:txBody>
      </p:sp>
      <p:sp>
        <p:nvSpPr>
          <p:cNvPr id="7" name="Line Callout 2 6"/>
          <p:cNvSpPr/>
          <p:nvPr/>
        </p:nvSpPr>
        <p:spPr>
          <a:xfrm>
            <a:off x="152400" y="2362200"/>
            <a:ext cx="3200400" cy="381000"/>
          </a:xfrm>
          <a:prstGeom prst="borderCallout2">
            <a:avLst>
              <a:gd name="adj1" fmla="val 46250"/>
              <a:gd name="adj2" fmla="val 100595"/>
              <a:gd name="adj3" fmla="val 45683"/>
              <a:gd name="adj4" fmla="val 134822"/>
              <a:gd name="adj5" fmla="val 236384"/>
              <a:gd name="adj6" fmla="val 1742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Air. ALWAYS a frit (for filtration).</a:t>
            </a:r>
          </a:p>
        </p:txBody>
      </p:sp>
      <p:sp>
        <p:nvSpPr>
          <p:cNvPr id="8" name="Line Callout 2 7"/>
          <p:cNvSpPr/>
          <p:nvPr/>
        </p:nvSpPr>
        <p:spPr>
          <a:xfrm>
            <a:off x="152400" y="3200400"/>
            <a:ext cx="3200400" cy="381000"/>
          </a:xfrm>
          <a:prstGeom prst="borderCallout2">
            <a:avLst>
              <a:gd name="adj1" fmla="val 46250"/>
              <a:gd name="adj2" fmla="val 100595"/>
              <a:gd name="adj3" fmla="val 45683"/>
              <a:gd name="adj4" fmla="val 134822"/>
              <a:gd name="adj5" fmla="val 236384"/>
              <a:gd name="adj6" fmla="val 1742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Bypass. ALWAYS without restriction.</a:t>
            </a:r>
          </a:p>
        </p:txBody>
      </p:sp>
      <p:sp>
        <p:nvSpPr>
          <p:cNvPr id="9" name="Line Callout 2 8"/>
          <p:cNvSpPr/>
          <p:nvPr/>
        </p:nvSpPr>
        <p:spPr>
          <a:xfrm>
            <a:off x="152400" y="4038600"/>
            <a:ext cx="3200400" cy="381000"/>
          </a:xfrm>
          <a:prstGeom prst="borderCallout2">
            <a:avLst>
              <a:gd name="adj1" fmla="val 46250"/>
              <a:gd name="adj2" fmla="val 100595"/>
              <a:gd name="adj3" fmla="val 45683"/>
              <a:gd name="adj4" fmla="val 134822"/>
              <a:gd name="adj5" fmla="val 236384"/>
              <a:gd name="adj6" fmla="val 1742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Sample. ALWAYS with restriction.</a:t>
            </a:r>
          </a:p>
        </p:txBody>
      </p:sp>
      <p:sp>
        <p:nvSpPr>
          <p:cNvPr id="10" name="Line Callout 2 9"/>
          <p:cNvSpPr/>
          <p:nvPr/>
        </p:nvSpPr>
        <p:spPr>
          <a:xfrm>
            <a:off x="152400" y="4876800"/>
            <a:ext cx="3200400" cy="381000"/>
          </a:xfrm>
          <a:prstGeom prst="borderCallout2">
            <a:avLst>
              <a:gd name="adj1" fmla="val 46250"/>
              <a:gd name="adj2" fmla="val 100595"/>
              <a:gd name="adj3" fmla="val 45683"/>
              <a:gd name="adj4" fmla="val 134822"/>
              <a:gd name="adj5" fmla="val 236384"/>
              <a:gd name="adj6" fmla="val 1742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Exhaust. ALWAYS open to atmos.</a:t>
            </a:r>
          </a:p>
        </p:txBody>
      </p:sp>
    </p:spTree>
    <p:extLst>
      <p:ext uri="{BB962C8B-B14F-4D97-AF65-F5344CB8AC3E}">
        <p14:creationId xmlns:p14="http://schemas.microsoft.com/office/powerpoint/2010/main" val="2332285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Displays</a:t>
            </a:r>
          </a:p>
        </p:txBody>
      </p:sp>
      <p:pic>
        <p:nvPicPr>
          <p:cNvPr id="4100" name="Picture 4"/>
          <p:cNvPicPr>
            <a:picLocks noChangeAspect="1" noChangeArrowheads="1"/>
          </p:cNvPicPr>
          <p:nvPr/>
        </p:nvPicPr>
        <p:blipFill>
          <a:blip r:embed="rId3" cstate="print"/>
          <a:srcRect/>
          <a:stretch>
            <a:fillRect/>
          </a:stretch>
        </p:blipFill>
        <p:spPr bwMode="auto">
          <a:xfrm>
            <a:off x="1219200" y="1371600"/>
            <a:ext cx="6756069" cy="5067300"/>
          </a:xfrm>
          <a:prstGeom prst="rect">
            <a:avLst/>
          </a:prstGeom>
          <a:noFill/>
          <a:ln w="9525">
            <a:noFill/>
            <a:miter lim="800000"/>
            <a:headEnd/>
            <a:tailEnd/>
          </a:ln>
        </p:spPr>
      </p:pic>
      <p:sp>
        <p:nvSpPr>
          <p:cNvPr id="3" name="TextBox 2">
            <a:extLst>
              <a:ext uri="{FF2B5EF4-FFF2-40B4-BE49-F238E27FC236}">
                <a16:creationId xmlns:a16="http://schemas.microsoft.com/office/drawing/2014/main" id="{D9EF7C2F-163B-4936-8D6E-F8D86C7A59F7}"/>
              </a:ext>
            </a:extLst>
          </p:cNvPr>
          <p:cNvSpPr txBox="1"/>
          <p:nvPr/>
        </p:nvSpPr>
        <p:spPr>
          <a:xfrm>
            <a:off x="228600" y="4343400"/>
            <a:ext cx="3352800" cy="523220"/>
          </a:xfrm>
          <a:prstGeom prst="rect">
            <a:avLst/>
          </a:prstGeom>
          <a:solidFill>
            <a:schemeClr val="bg1">
              <a:lumMod val="85000"/>
            </a:schemeClr>
          </a:solidFill>
        </p:spPr>
        <p:txBody>
          <a:bodyPr wrap="square" rtlCol="0">
            <a:spAutoFit/>
          </a:bodyPr>
          <a:lstStyle/>
          <a:p>
            <a:r>
              <a:rPr lang="en-US" sz="2800" dirty="0">
                <a:solidFill>
                  <a:srgbClr val="0070C0"/>
                </a:solidFill>
              </a:rPr>
              <a:t>-199.9% to +199.9 %</a:t>
            </a:r>
          </a:p>
        </p:txBody>
      </p:sp>
      <p:sp>
        <p:nvSpPr>
          <p:cNvPr id="5" name="TextBox 4">
            <a:extLst>
              <a:ext uri="{FF2B5EF4-FFF2-40B4-BE49-F238E27FC236}">
                <a16:creationId xmlns:a16="http://schemas.microsoft.com/office/drawing/2014/main" id="{5781DBB2-D818-45D7-A8AA-21EA9CCE2559}"/>
              </a:ext>
            </a:extLst>
          </p:cNvPr>
          <p:cNvSpPr txBox="1"/>
          <p:nvPr/>
        </p:nvSpPr>
        <p:spPr>
          <a:xfrm>
            <a:off x="5615891" y="4337756"/>
            <a:ext cx="3352800" cy="523220"/>
          </a:xfrm>
          <a:prstGeom prst="rect">
            <a:avLst/>
          </a:prstGeom>
          <a:solidFill>
            <a:schemeClr val="bg1">
              <a:lumMod val="85000"/>
            </a:schemeClr>
          </a:solidFill>
        </p:spPr>
        <p:txBody>
          <a:bodyPr wrap="square" rtlCol="0">
            <a:spAutoFit/>
          </a:bodyPr>
          <a:lstStyle/>
          <a:p>
            <a:r>
              <a:rPr lang="en-US" sz="2800" dirty="0">
                <a:solidFill>
                  <a:srgbClr val="0070C0"/>
                </a:solidFill>
              </a:rPr>
              <a:t>Range number</a:t>
            </a:r>
          </a:p>
        </p:txBody>
      </p:sp>
      <p:sp>
        <p:nvSpPr>
          <p:cNvPr id="6" name="TextBox 5">
            <a:extLst>
              <a:ext uri="{FF2B5EF4-FFF2-40B4-BE49-F238E27FC236}">
                <a16:creationId xmlns:a16="http://schemas.microsoft.com/office/drawing/2014/main" id="{0FEBEF79-6F6D-4A10-A498-C9681B997EBC}"/>
              </a:ext>
            </a:extLst>
          </p:cNvPr>
          <p:cNvSpPr txBox="1"/>
          <p:nvPr/>
        </p:nvSpPr>
        <p:spPr>
          <a:xfrm>
            <a:off x="5060597" y="1219200"/>
            <a:ext cx="3936669" cy="523220"/>
          </a:xfrm>
          <a:prstGeom prst="rect">
            <a:avLst/>
          </a:prstGeom>
          <a:solidFill>
            <a:schemeClr val="bg1">
              <a:lumMod val="85000"/>
            </a:schemeClr>
          </a:solidFill>
        </p:spPr>
        <p:txBody>
          <a:bodyPr wrap="square" rtlCol="0">
            <a:spAutoFit/>
          </a:bodyPr>
          <a:lstStyle/>
          <a:p>
            <a:r>
              <a:rPr lang="en-US" sz="2800" dirty="0">
                <a:solidFill>
                  <a:srgbClr val="0070C0"/>
                </a:solidFill>
              </a:rPr>
              <a:t>Range switch in REMOTE</a:t>
            </a:r>
          </a:p>
        </p:txBody>
      </p:sp>
      <p:sp>
        <p:nvSpPr>
          <p:cNvPr id="7" name="TextBox 6">
            <a:extLst>
              <a:ext uri="{FF2B5EF4-FFF2-40B4-BE49-F238E27FC236}">
                <a16:creationId xmlns:a16="http://schemas.microsoft.com/office/drawing/2014/main" id="{B2175E9C-6928-4374-AED9-3B5D3273F08B}"/>
              </a:ext>
            </a:extLst>
          </p:cNvPr>
          <p:cNvSpPr txBox="1"/>
          <p:nvPr/>
        </p:nvSpPr>
        <p:spPr>
          <a:xfrm>
            <a:off x="1524000" y="5638800"/>
            <a:ext cx="6096000" cy="523220"/>
          </a:xfrm>
          <a:prstGeom prst="rect">
            <a:avLst/>
          </a:prstGeom>
          <a:solidFill>
            <a:schemeClr val="bg1">
              <a:lumMod val="85000"/>
            </a:schemeClr>
          </a:solidFill>
        </p:spPr>
        <p:txBody>
          <a:bodyPr wrap="square" rtlCol="0">
            <a:spAutoFit/>
          </a:bodyPr>
          <a:lstStyle/>
          <a:p>
            <a:r>
              <a:rPr lang="en-US" sz="2800" dirty="0">
                <a:solidFill>
                  <a:srgbClr val="0070C0"/>
                </a:solidFill>
              </a:rPr>
              <a:t>Flame status (lit when flame is detected)</a:t>
            </a:r>
          </a:p>
        </p:txBody>
      </p:sp>
      <p:cxnSp>
        <p:nvCxnSpPr>
          <p:cNvPr id="8" name="Straight Arrow Connector 7">
            <a:extLst>
              <a:ext uri="{FF2B5EF4-FFF2-40B4-BE49-F238E27FC236}">
                <a16:creationId xmlns:a16="http://schemas.microsoft.com/office/drawing/2014/main" id="{162C864D-3AC7-48AB-A691-8205FA217D5F}"/>
              </a:ext>
            </a:extLst>
          </p:cNvPr>
          <p:cNvCxnSpPr>
            <a:cxnSpLocks/>
            <a:stCxn id="3" idx="0"/>
          </p:cNvCxnSpPr>
          <p:nvPr/>
        </p:nvCxnSpPr>
        <p:spPr>
          <a:xfrm flipV="1">
            <a:off x="1905000" y="3287582"/>
            <a:ext cx="685800" cy="105581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DDBC1E7-323E-4152-9C2D-5454C623E4DD}"/>
              </a:ext>
            </a:extLst>
          </p:cNvPr>
          <p:cNvCxnSpPr>
            <a:cxnSpLocks/>
            <a:stCxn id="7" idx="0"/>
          </p:cNvCxnSpPr>
          <p:nvPr/>
        </p:nvCxnSpPr>
        <p:spPr>
          <a:xfrm flipV="1">
            <a:off x="4572000" y="3287582"/>
            <a:ext cx="381000" cy="235121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F165AF-3D37-4914-8395-876C9B7A7F3D}"/>
              </a:ext>
            </a:extLst>
          </p:cNvPr>
          <p:cNvCxnSpPr>
            <a:cxnSpLocks/>
            <a:stCxn id="6" idx="2"/>
          </p:cNvCxnSpPr>
          <p:nvPr/>
        </p:nvCxnSpPr>
        <p:spPr>
          <a:xfrm flipH="1">
            <a:off x="4876800" y="1742420"/>
            <a:ext cx="2152132" cy="115318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E58D5BD-31B1-43A2-9358-7AE9458E329B}"/>
              </a:ext>
            </a:extLst>
          </p:cNvPr>
          <p:cNvCxnSpPr>
            <a:cxnSpLocks/>
            <a:stCxn id="5" idx="0"/>
          </p:cNvCxnSpPr>
          <p:nvPr/>
        </p:nvCxnSpPr>
        <p:spPr>
          <a:xfrm flipH="1" flipV="1">
            <a:off x="5410200" y="3169182"/>
            <a:ext cx="1882091" cy="116857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7200" y="1600200"/>
            <a:ext cx="8458200" cy="4525963"/>
          </a:xfrm>
        </p:spPr>
        <p:txBody>
          <a:bodyPr>
            <a:normAutofit fontScale="92500" lnSpcReduction="10000"/>
          </a:bodyPr>
          <a:lstStyle/>
          <a:p>
            <a:r>
              <a:rPr lang="en-US" dirty="0"/>
              <a:t>Great ‘old’ technology analyzer </a:t>
            </a:r>
          </a:p>
          <a:p>
            <a:pPr marL="0" indent="0">
              <a:buNone/>
            </a:pPr>
            <a:r>
              <a:rPr lang="en-US" sz="2000" dirty="0"/>
              <a:t>        (Flame Ionization Detector (FID) was invented by Ian </a:t>
            </a:r>
            <a:r>
              <a:rPr lang="en-US" sz="2000" dirty="0" err="1"/>
              <a:t>McWilliam</a:t>
            </a:r>
            <a:r>
              <a:rPr lang="en-US" sz="2000" dirty="0"/>
              <a:t> in 1957)</a:t>
            </a:r>
            <a:endParaRPr lang="en-US" dirty="0"/>
          </a:p>
          <a:p>
            <a:r>
              <a:rPr lang="en-US" dirty="0"/>
              <a:t>Simple design</a:t>
            </a:r>
          </a:p>
          <a:p>
            <a:pPr marL="0" indent="0">
              <a:buNone/>
            </a:pPr>
            <a:r>
              <a:rPr lang="en-US" sz="2000" dirty="0"/>
              <a:t>        (just enough pneumatics to make it work)</a:t>
            </a:r>
          </a:p>
          <a:p>
            <a:pPr marL="0" indent="0">
              <a:buNone/>
            </a:pPr>
            <a:r>
              <a:rPr lang="en-US" sz="2000" dirty="0"/>
              <a:t>        (electronics not excessively complicated; 96.15%</a:t>
            </a:r>
            <a:r>
              <a:rPr lang="en-US" sz="1200" dirty="0"/>
              <a:t> </a:t>
            </a:r>
            <a:r>
              <a:rPr lang="en-US" sz="1200" dirty="0">
                <a:solidFill>
                  <a:srgbClr val="FF0000"/>
                </a:solidFill>
              </a:rPr>
              <a:t>[arbitrary number] </a:t>
            </a:r>
            <a:r>
              <a:rPr lang="en-US" sz="2000" dirty="0"/>
              <a:t>analog based)</a:t>
            </a:r>
          </a:p>
          <a:p>
            <a:r>
              <a:rPr lang="en-US" dirty="0"/>
              <a:t>“Work horse”</a:t>
            </a:r>
          </a:p>
          <a:p>
            <a:pPr marL="0" indent="0">
              <a:buNone/>
            </a:pPr>
            <a:r>
              <a:rPr lang="en-US" sz="2000" dirty="0"/>
              <a:t>         (some users run the analyzer </a:t>
            </a:r>
            <a:r>
              <a:rPr lang="en-US" sz="2000" b="1" dirty="0"/>
              <a:t>24</a:t>
            </a:r>
            <a:r>
              <a:rPr lang="en-US" sz="2000" dirty="0"/>
              <a:t>/</a:t>
            </a:r>
            <a:r>
              <a:rPr lang="en-US" sz="2000" b="1" dirty="0"/>
              <a:t>7</a:t>
            </a:r>
            <a:r>
              <a:rPr lang="en-US" sz="2000" dirty="0"/>
              <a:t>/</a:t>
            </a:r>
            <a:r>
              <a:rPr lang="en-US" sz="2000" b="1" dirty="0"/>
              <a:t>365</a:t>
            </a:r>
            <a:r>
              <a:rPr lang="en-US" sz="2000" dirty="0"/>
              <a:t> for years before it requires repair)</a:t>
            </a:r>
          </a:p>
          <a:p>
            <a:r>
              <a:rPr lang="en-US" dirty="0"/>
              <a:t>“Technician proof”</a:t>
            </a:r>
          </a:p>
          <a:p>
            <a:pPr marL="0" indent="0">
              <a:buNone/>
            </a:pPr>
            <a:r>
              <a:rPr lang="en-US" sz="2000" dirty="0"/>
              <a:t>          (there are minimal adjustment pots; just light it, calibrate, and go)</a:t>
            </a:r>
          </a:p>
          <a:p>
            <a:r>
              <a:rPr lang="en-US" sz="3500" dirty="0"/>
              <a:t>“Fairly simple to service”</a:t>
            </a:r>
          </a:p>
          <a:p>
            <a:pPr marL="0" indent="0">
              <a:buNone/>
            </a:pPr>
            <a:r>
              <a:rPr lang="en-US" sz="2000" dirty="0"/>
              <a:t>          (there is plenty of room to get hands and tools in to do the servicing)</a:t>
            </a:r>
          </a:p>
          <a:p>
            <a:pPr marL="0" indent="0">
              <a:buNone/>
            </a:pPr>
            <a:endParaRPr lang="en-US"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Controls</a:t>
            </a:r>
          </a:p>
        </p:txBody>
      </p:sp>
      <p:pic>
        <p:nvPicPr>
          <p:cNvPr id="4099" name="Picture 3"/>
          <p:cNvPicPr>
            <a:picLocks noChangeAspect="1" noChangeArrowheads="1"/>
          </p:cNvPicPr>
          <p:nvPr/>
        </p:nvPicPr>
        <p:blipFill>
          <a:blip r:embed="rId3" cstate="print"/>
          <a:srcRect/>
          <a:stretch>
            <a:fillRect/>
          </a:stretch>
        </p:blipFill>
        <p:spPr bwMode="auto">
          <a:xfrm>
            <a:off x="533400" y="1305548"/>
            <a:ext cx="7010400" cy="5258058"/>
          </a:xfrm>
          <a:prstGeom prst="rect">
            <a:avLst/>
          </a:prstGeom>
          <a:noFill/>
          <a:ln w="9525">
            <a:noFill/>
            <a:miter lim="800000"/>
            <a:headEnd/>
            <a:tailEnd/>
          </a:ln>
        </p:spPr>
      </p:pic>
      <p:sp>
        <p:nvSpPr>
          <p:cNvPr id="4" name="TextBox 3">
            <a:extLst>
              <a:ext uri="{FF2B5EF4-FFF2-40B4-BE49-F238E27FC236}">
                <a16:creationId xmlns:a16="http://schemas.microsoft.com/office/drawing/2014/main" id="{6CFA2829-A441-4A23-BAD0-509E82B6B4EE}"/>
              </a:ext>
            </a:extLst>
          </p:cNvPr>
          <p:cNvSpPr txBox="1"/>
          <p:nvPr/>
        </p:nvSpPr>
        <p:spPr>
          <a:xfrm>
            <a:off x="228600" y="4343400"/>
            <a:ext cx="3352800" cy="523220"/>
          </a:xfrm>
          <a:prstGeom prst="rect">
            <a:avLst/>
          </a:prstGeom>
          <a:solidFill>
            <a:schemeClr val="bg1">
              <a:lumMod val="85000"/>
            </a:schemeClr>
          </a:solidFill>
        </p:spPr>
        <p:txBody>
          <a:bodyPr wrap="square" rtlCol="0">
            <a:spAutoFit/>
          </a:bodyPr>
          <a:lstStyle/>
          <a:p>
            <a:r>
              <a:rPr lang="en-US" sz="2800" dirty="0">
                <a:solidFill>
                  <a:srgbClr val="0070C0"/>
                </a:solidFill>
              </a:rPr>
              <a:t>Zero adjustment</a:t>
            </a:r>
          </a:p>
        </p:txBody>
      </p:sp>
      <p:cxnSp>
        <p:nvCxnSpPr>
          <p:cNvPr id="5" name="Straight Arrow Connector 4">
            <a:extLst>
              <a:ext uri="{FF2B5EF4-FFF2-40B4-BE49-F238E27FC236}">
                <a16:creationId xmlns:a16="http://schemas.microsoft.com/office/drawing/2014/main" id="{17E4AE89-CCC3-4882-954A-402127D696A4}"/>
              </a:ext>
            </a:extLst>
          </p:cNvPr>
          <p:cNvCxnSpPr>
            <a:cxnSpLocks/>
          </p:cNvCxnSpPr>
          <p:nvPr/>
        </p:nvCxnSpPr>
        <p:spPr>
          <a:xfrm flipV="1">
            <a:off x="1600200" y="3287581"/>
            <a:ext cx="990600" cy="93741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F9A712A-4E99-4A33-A632-2C70958A65BD}"/>
              </a:ext>
            </a:extLst>
          </p:cNvPr>
          <p:cNvSpPr txBox="1"/>
          <p:nvPr/>
        </p:nvSpPr>
        <p:spPr>
          <a:xfrm>
            <a:off x="5562600" y="4343400"/>
            <a:ext cx="3352800" cy="523220"/>
          </a:xfrm>
          <a:prstGeom prst="rect">
            <a:avLst/>
          </a:prstGeom>
          <a:solidFill>
            <a:schemeClr val="bg1">
              <a:lumMod val="85000"/>
            </a:schemeClr>
          </a:solidFill>
        </p:spPr>
        <p:txBody>
          <a:bodyPr wrap="square" rtlCol="0">
            <a:spAutoFit/>
          </a:bodyPr>
          <a:lstStyle/>
          <a:p>
            <a:r>
              <a:rPr lang="en-US" sz="2800" dirty="0">
                <a:solidFill>
                  <a:srgbClr val="0070C0"/>
                </a:solidFill>
              </a:rPr>
              <a:t>Span adjustment</a:t>
            </a:r>
          </a:p>
        </p:txBody>
      </p:sp>
      <p:sp>
        <p:nvSpPr>
          <p:cNvPr id="7" name="TextBox 6">
            <a:extLst>
              <a:ext uri="{FF2B5EF4-FFF2-40B4-BE49-F238E27FC236}">
                <a16:creationId xmlns:a16="http://schemas.microsoft.com/office/drawing/2014/main" id="{7E362590-2F3C-481F-8AED-88E5FB779211}"/>
              </a:ext>
            </a:extLst>
          </p:cNvPr>
          <p:cNvSpPr txBox="1"/>
          <p:nvPr/>
        </p:nvSpPr>
        <p:spPr>
          <a:xfrm>
            <a:off x="2819400" y="5431039"/>
            <a:ext cx="5486400" cy="523220"/>
          </a:xfrm>
          <a:prstGeom prst="rect">
            <a:avLst/>
          </a:prstGeom>
          <a:solidFill>
            <a:schemeClr val="bg1">
              <a:lumMod val="85000"/>
            </a:schemeClr>
          </a:solidFill>
        </p:spPr>
        <p:txBody>
          <a:bodyPr wrap="square" rtlCol="0">
            <a:spAutoFit/>
          </a:bodyPr>
          <a:lstStyle/>
          <a:p>
            <a:r>
              <a:rPr lang="en-US" sz="2800" dirty="0">
                <a:solidFill>
                  <a:srgbClr val="0070C0"/>
                </a:solidFill>
              </a:rPr>
              <a:t>Range (multiplier) selector switch</a:t>
            </a:r>
          </a:p>
        </p:txBody>
      </p:sp>
      <p:cxnSp>
        <p:nvCxnSpPr>
          <p:cNvPr id="8" name="Straight Arrow Connector 7">
            <a:extLst>
              <a:ext uri="{FF2B5EF4-FFF2-40B4-BE49-F238E27FC236}">
                <a16:creationId xmlns:a16="http://schemas.microsoft.com/office/drawing/2014/main" id="{ED008D8D-3F9C-45AD-9693-08E8CD393CFF}"/>
              </a:ext>
            </a:extLst>
          </p:cNvPr>
          <p:cNvCxnSpPr>
            <a:cxnSpLocks/>
          </p:cNvCxnSpPr>
          <p:nvPr/>
        </p:nvCxnSpPr>
        <p:spPr>
          <a:xfrm flipH="1" flipV="1">
            <a:off x="3886200" y="3657601"/>
            <a:ext cx="914400" cy="159830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E81A373-A2F5-4FB1-ACFA-A1C3116EDE54}"/>
              </a:ext>
            </a:extLst>
          </p:cNvPr>
          <p:cNvCxnSpPr>
            <a:cxnSpLocks/>
          </p:cNvCxnSpPr>
          <p:nvPr/>
        </p:nvCxnSpPr>
        <p:spPr>
          <a:xfrm flipH="1" flipV="1">
            <a:off x="5029200" y="3287581"/>
            <a:ext cx="1371602" cy="120340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Rosemount PAD - Anaheim\400A (THC) (circa 2009)\Pictures, general\400A exterior\400A  (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581" b="25219"/>
          <a:stretch/>
        </p:blipFill>
        <p:spPr bwMode="auto">
          <a:xfrm>
            <a:off x="1087752" y="1981200"/>
            <a:ext cx="7115251" cy="30457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Controls</a:t>
            </a:r>
          </a:p>
        </p:txBody>
      </p:sp>
      <p:sp>
        <p:nvSpPr>
          <p:cNvPr id="4" name="TextBox 3">
            <a:extLst>
              <a:ext uri="{FF2B5EF4-FFF2-40B4-BE49-F238E27FC236}">
                <a16:creationId xmlns:a16="http://schemas.microsoft.com/office/drawing/2014/main" id="{6CFA2829-A441-4A23-BAD0-509E82B6B4EE}"/>
              </a:ext>
            </a:extLst>
          </p:cNvPr>
          <p:cNvSpPr txBox="1"/>
          <p:nvPr/>
        </p:nvSpPr>
        <p:spPr>
          <a:xfrm>
            <a:off x="74789" y="1295400"/>
            <a:ext cx="3121378"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Burner air pressure</a:t>
            </a:r>
          </a:p>
        </p:txBody>
      </p:sp>
      <p:cxnSp>
        <p:nvCxnSpPr>
          <p:cNvPr id="5" name="Straight Arrow Connector 4">
            <a:extLst>
              <a:ext uri="{FF2B5EF4-FFF2-40B4-BE49-F238E27FC236}">
                <a16:creationId xmlns:a16="http://schemas.microsoft.com/office/drawing/2014/main" id="{17E4AE89-CCC3-4882-954A-402127D696A4}"/>
              </a:ext>
            </a:extLst>
          </p:cNvPr>
          <p:cNvCxnSpPr>
            <a:cxnSpLocks/>
            <a:stCxn id="4" idx="2"/>
          </p:cNvCxnSpPr>
          <p:nvPr/>
        </p:nvCxnSpPr>
        <p:spPr>
          <a:xfrm>
            <a:off x="1635478" y="1818620"/>
            <a:ext cx="383822" cy="20706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F9A712A-4E99-4A33-A632-2C70958A65BD}"/>
              </a:ext>
            </a:extLst>
          </p:cNvPr>
          <p:cNvSpPr txBox="1"/>
          <p:nvPr/>
        </p:nvSpPr>
        <p:spPr>
          <a:xfrm>
            <a:off x="3349978" y="1295400"/>
            <a:ext cx="2590800"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Fuel pressure</a:t>
            </a:r>
          </a:p>
        </p:txBody>
      </p:sp>
      <p:sp>
        <p:nvSpPr>
          <p:cNvPr id="7" name="TextBox 6">
            <a:extLst>
              <a:ext uri="{FF2B5EF4-FFF2-40B4-BE49-F238E27FC236}">
                <a16:creationId xmlns:a16="http://schemas.microsoft.com/office/drawing/2014/main" id="{7E362590-2F3C-481F-8AED-88E5FB779211}"/>
              </a:ext>
            </a:extLst>
          </p:cNvPr>
          <p:cNvSpPr txBox="1"/>
          <p:nvPr/>
        </p:nvSpPr>
        <p:spPr>
          <a:xfrm>
            <a:off x="6248400" y="1267290"/>
            <a:ext cx="2895600"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Sample pressure</a:t>
            </a:r>
          </a:p>
        </p:txBody>
      </p:sp>
      <p:cxnSp>
        <p:nvCxnSpPr>
          <p:cNvPr id="8" name="Straight Arrow Connector 7">
            <a:extLst>
              <a:ext uri="{FF2B5EF4-FFF2-40B4-BE49-F238E27FC236}">
                <a16:creationId xmlns:a16="http://schemas.microsoft.com/office/drawing/2014/main" id="{ED008D8D-3F9C-45AD-9693-08E8CD393CFF}"/>
              </a:ext>
            </a:extLst>
          </p:cNvPr>
          <p:cNvCxnSpPr>
            <a:cxnSpLocks/>
            <a:stCxn id="6" idx="2"/>
          </p:cNvCxnSpPr>
          <p:nvPr/>
        </p:nvCxnSpPr>
        <p:spPr>
          <a:xfrm>
            <a:off x="4645378" y="1818620"/>
            <a:ext cx="0" cy="20706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E81A373-A2F5-4FB1-ACFA-A1C3116EDE54}"/>
              </a:ext>
            </a:extLst>
          </p:cNvPr>
          <p:cNvCxnSpPr>
            <a:cxnSpLocks/>
            <a:stCxn id="7" idx="2"/>
          </p:cNvCxnSpPr>
          <p:nvPr/>
        </p:nvCxnSpPr>
        <p:spPr>
          <a:xfrm flipH="1">
            <a:off x="5638800" y="1790510"/>
            <a:ext cx="2057400" cy="74853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0C5110B-5EEC-4F00-9028-100C7987C655}"/>
              </a:ext>
            </a:extLst>
          </p:cNvPr>
          <p:cNvSpPr txBox="1"/>
          <p:nvPr/>
        </p:nvSpPr>
        <p:spPr>
          <a:xfrm>
            <a:off x="530578" y="5410200"/>
            <a:ext cx="2209800" cy="523220"/>
          </a:xfrm>
          <a:prstGeom prst="rect">
            <a:avLst/>
          </a:prstGeom>
          <a:solidFill>
            <a:schemeClr val="bg1">
              <a:lumMod val="85000"/>
            </a:schemeClr>
          </a:solidFill>
        </p:spPr>
        <p:txBody>
          <a:bodyPr wrap="square" rtlCol="0">
            <a:spAutoFit/>
          </a:bodyPr>
          <a:lstStyle/>
          <a:p>
            <a:r>
              <a:rPr lang="en-US" sz="2800" dirty="0">
                <a:solidFill>
                  <a:srgbClr val="0070C0"/>
                </a:solidFill>
              </a:rPr>
              <a:t>Purge / Ignite</a:t>
            </a:r>
          </a:p>
        </p:txBody>
      </p:sp>
      <p:cxnSp>
        <p:nvCxnSpPr>
          <p:cNvPr id="18" name="Straight Arrow Connector 17">
            <a:extLst>
              <a:ext uri="{FF2B5EF4-FFF2-40B4-BE49-F238E27FC236}">
                <a16:creationId xmlns:a16="http://schemas.microsoft.com/office/drawing/2014/main" id="{17E4AE89-CCC3-4882-954A-402127D696A4}"/>
              </a:ext>
            </a:extLst>
          </p:cNvPr>
          <p:cNvCxnSpPr>
            <a:cxnSpLocks/>
            <a:stCxn id="10" idx="0"/>
          </p:cNvCxnSpPr>
          <p:nvPr/>
        </p:nvCxnSpPr>
        <p:spPr>
          <a:xfrm flipV="1">
            <a:off x="1635478" y="4191000"/>
            <a:ext cx="1336322" cy="12192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0C5110B-5EEC-4F00-9028-100C7987C655}"/>
              </a:ext>
            </a:extLst>
          </p:cNvPr>
          <p:cNvSpPr txBox="1"/>
          <p:nvPr/>
        </p:nvSpPr>
        <p:spPr>
          <a:xfrm>
            <a:off x="5410200" y="5410200"/>
            <a:ext cx="3581400" cy="523220"/>
          </a:xfrm>
          <a:prstGeom prst="rect">
            <a:avLst/>
          </a:prstGeom>
          <a:solidFill>
            <a:schemeClr val="bg1">
              <a:lumMod val="85000"/>
            </a:schemeClr>
          </a:solidFill>
        </p:spPr>
        <p:txBody>
          <a:bodyPr wrap="square" rtlCol="0">
            <a:spAutoFit/>
          </a:bodyPr>
          <a:lstStyle/>
          <a:p>
            <a:r>
              <a:rPr lang="en-US" sz="2800" dirty="0">
                <a:solidFill>
                  <a:srgbClr val="0070C0"/>
                </a:solidFill>
              </a:rPr>
              <a:t>Backpressure regulator</a:t>
            </a:r>
          </a:p>
        </p:txBody>
      </p:sp>
      <p:cxnSp>
        <p:nvCxnSpPr>
          <p:cNvPr id="22" name="Straight Arrow Connector 21">
            <a:extLst>
              <a:ext uri="{FF2B5EF4-FFF2-40B4-BE49-F238E27FC236}">
                <a16:creationId xmlns:a16="http://schemas.microsoft.com/office/drawing/2014/main" id="{17E4AE89-CCC3-4882-954A-402127D696A4}"/>
              </a:ext>
            </a:extLst>
          </p:cNvPr>
          <p:cNvCxnSpPr>
            <a:cxnSpLocks/>
            <a:stCxn id="21" idx="0"/>
          </p:cNvCxnSpPr>
          <p:nvPr/>
        </p:nvCxnSpPr>
        <p:spPr>
          <a:xfrm flipH="1" flipV="1">
            <a:off x="6667500" y="4419600"/>
            <a:ext cx="533400" cy="9906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436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Main Electronics Board (pre 2009)</a:t>
            </a:r>
          </a:p>
        </p:txBody>
      </p:sp>
      <p:pic>
        <p:nvPicPr>
          <p:cNvPr id="2050" name="Picture 2" descr="C:\_from RIGAS (root)\_Praxair 400A training\400a main electronics board new style (cropped).jpg"/>
          <p:cNvPicPr>
            <a:picLocks noChangeAspect="1" noChangeArrowheads="1"/>
          </p:cNvPicPr>
          <p:nvPr/>
        </p:nvPicPr>
        <p:blipFill>
          <a:blip r:embed="rId3" cstate="print"/>
          <a:srcRect/>
          <a:stretch>
            <a:fillRect/>
          </a:stretch>
        </p:blipFill>
        <p:spPr bwMode="auto">
          <a:xfrm>
            <a:off x="533400" y="1981200"/>
            <a:ext cx="8180851" cy="3810000"/>
          </a:xfrm>
          <a:prstGeom prst="rect">
            <a:avLst/>
          </a:prstGeom>
          <a:noFill/>
        </p:spPr>
      </p:pic>
      <p:sp>
        <p:nvSpPr>
          <p:cNvPr id="5" name="TextBox 4">
            <a:extLst>
              <a:ext uri="{FF2B5EF4-FFF2-40B4-BE49-F238E27FC236}">
                <a16:creationId xmlns:a16="http://schemas.microsoft.com/office/drawing/2014/main" id="{6CFA2829-A441-4A23-BAD0-509E82B6B4EE}"/>
              </a:ext>
            </a:extLst>
          </p:cNvPr>
          <p:cNvSpPr txBox="1"/>
          <p:nvPr/>
        </p:nvSpPr>
        <p:spPr>
          <a:xfrm>
            <a:off x="2447220" y="1302327"/>
            <a:ext cx="3659011"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Display trim adjustment</a:t>
            </a:r>
          </a:p>
        </p:txBody>
      </p:sp>
      <p:cxnSp>
        <p:nvCxnSpPr>
          <p:cNvPr id="6" name="Straight Arrow Connector 5">
            <a:extLst>
              <a:ext uri="{FF2B5EF4-FFF2-40B4-BE49-F238E27FC236}">
                <a16:creationId xmlns:a16="http://schemas.microsoft.com/office/drawing/2014/main" id="{17E4AE89-CCC3-4882-954A-402127D696A4}"/>
              </a:ext>
            </a:extLst>
          </p:cNvPr>
          <p:cNvCxnSpPr>
            <a:cxnSpLocks/>
            <a:stCxn id="5" idx="2"/>
          </p:cNvCxnSpPr>
          <p:nvPr/>
        </p:nvCxnSpPr>
        <p:spPr>
          <a:xfrm>
            <a:off x="4276726" y="1825547"/>
            <a:ext cx="1362074" cy="91765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FA2829-A441-4A23-BAD0-509E82B6B4EE}"/>
              </a:ext>
            </a:extLst>
          </p:cNvPr>
          <p:cNvSpPr txBox="1"/>
          <p:nvPr/>
        </p:nvSpPr>
        <p:spPr>
          <a:xfrm>
            <a:off x="3352801" y="5809595"/>
            <a:ext cx="1847849"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To Outputs</a:t>
            </a:r>
          </a:p>
        </p:txBody>
      </p:sp>
      <p:cxnSp>
        <p:nvCxnSpPr>
          <p:cNvPr id="12" name="Straight Arrow Connector 11">
            <a:extLst>
              <a:ext uri="{FF2B5EF4-FFF2-40B4-BE49-F238E27FC236}">
                <a16:creationId xmlns:a16="http://schemas.microsoft.com/office/drawing/2014/main" id="{17E4AE89-CCC3-4882-954A-402127D696A4}"/>
              </a:ext>
            </a:extLst>
          </p:cNvPr>
          <p:cNvCxnSpPr>
            <a:cxnSpLocks/>
            <a:stCxn id="11" idx="0"/>
          </p:cNvCxnSpPr>
          <p:nvPr/>
        </p:nvCxnSpPr>
        <p:spPr>
          <a:xfrm flipV="1">
            <a:off x="4276726" y="4038602"/>
            <a:ext cx="1895474" cy="177099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CFA2829-A441-4A23-BAD0-509E82B6B4EE}"/>
              </a:ext>
            </a:extLst>
          </p:cNvPr>
          <p:cNvSpPr txBox="1"/>
          <p:nvPr/>
        </p:nvSpPr>
        <p:spPr>
          <a:xfrm>
            <a:off x="74789" y="5809595"/>
            <a:ext cx="2668411"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To Preamp Board</a:t>
            </a:r>
          </a:p>
        </p:txBody>
      </p:sp>
      <p:cxnSp>
        <p:nvCxnSpPr>
          <p:cNvPr id="14" name="Straight Arrow Connector 13">
            <a:extLst>
              <a:ext uri="{FF2B5EF4-FFF2-40B4-BE49-F238E27FC236}">
                <a16:creationId xmlns:a16="http://schemas.microsoft.com/office/drawing/2014/main" id="{17E4AE89-CCC3-4882-954A-402127D696A4}"/>
              </a:ext>
            </a:extLst>
          </p:cNvPr>
          <p:cNvCxnSpPr>
            <a:cxnSpLocks/>
            <a:stCxn id="13" idx="0"/>
          </p:cNvCxnSpPr>
          <p:nvPr/>
        </p:nvCxnSpPr>
        <p:spPr>
          <a:xfrm flipV="1">
            <a:off x="1408995" y="4419601"/>
            <a:ext cx="1410405" cy="138999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CFA2829-A441-4A23-BAD0-509E82B6B4EE}"/>
              </a:ext>
            </a:extLst>
          </p:cNvPr>
          <p:cNvSpPr txBox="1"/>
          <p:nvPr/>
        </p:nvSpPr>
        <p:spPr>
          <a:xfrm>
            <a:off x="5410200" y="5809595"/>
            <a:ext cx="3659011"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To Heater Control Board</a:t>
            </a:r>
          </a:p>
        </p:txBody>
      </p:sp>
      <p:cxnSp>
        <p:nvCxnSpPr>
          <p:cNvPr id="26" name="Straight Arrow Connector 25">
            <a:extLst>
              <a:ext uri="{FF2B5EF4-FFF2-40B4-BE49-F238E27FC236}">
                <a16:creationId xmlns:a16="http://schemas.microsoft.com/office/drawing/2014/main" id="{17E4AE89-CCC3-4882-954A-402127D696A4}"/>
              </a:ext>
            </a:extLst>
          </p:cNvPr>
          <p:cNvCxnSpPr>
            <a:cxnSpLocks/>
            <a:stCxn id="25" idx="0"/>
          </p:cNvCxnSpPr>
          <p:nvPr/>
        </p:nvCxnSpPr>
        <p:spPr>
          <a:xfrm flipH="1" flipV="1">
            <a:off x="6705600" y="5029200"/>
            <a:ext cx="534106" cy="78039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CFA2829-A441-4A23-BAD0-509E82B6B4EE}"/>
              </a:ext>
            </a:extLst>
          </p:cNvPr>
          <p:cNvSpPr txBox="1"/>
          <p:nvPr/>
        </p:nvSpPr>
        <p:spPr>
          <a:xfrm>
            <a:off x="6317973" y="1295400"/>
            <a:ext cx="2438401"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On – Off switch</a:t>
            </a:r>
          </a:p>
        </p:txBody>
      </p:sp>
      <p:cxnSp>
        <p:nvCxnSpPr>
          <p:cNvPr id="30" name="Straight Arrow Connector 29">
            <a:extLst>
              <a:ext uri="{FF2B5EF4-FFF2-40B4-BE49-F238E27FC236}">
                <a16:creationId xmlns:a16="http://schemas.microsoft.com/office/drawing/2014/main" id="{17E4AE89-CCC3-4882-954A-402127D696A4}"/>
              </a:ext>
            </a:extLst>
          </p:cNvPr>
          <p:cNvCxnSpPr>
            <a:cxnSpLocks/>
            <a:stCxn id="29" idx="2"/>
          </p:cNvCxnSpPr>
          <p:nvPr/>
        </p:nvCxnSpPr>
        <p:spPr>
          <a:xfrm flipH="1">
            <a:off x="7009695" y="1818620"/>
            <a:ext cx="527479" cy="128874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AF97FD9-7C4B-FF06-066C-F3070F593F7E}"/>
              </a:ext>
            </a:extLst>
          </p:cNvPr>
          <p:cNvSpPr txBox="1"/>
          <p:nvPr/>
        </p:nvSpPr>
        <p:spPr>
          <a:xfrm>
            <a:off x="74789" y="1843942"/>
            <a:ext cx="2668411" cy="369332"/>
          </a:xfrm>
          <a:prstGeom prst="rect">
            <a:avLst/>
          </a:prstGeom>
          <a:solidFill>
            <a:schemeClr val="bg1">
              <a:lumMod val="85000"/>
            </a:schemeClr>
          </a:solidFill>
        </p:spPr>
        <p:txBody>
          <a:bodyPr wrap="square" rtlCol="0" anchor="b">
            <a:spAutoFit/>
          </a:bodyPr>
          <a:lstStyle/>
          <a:p>
            <a:r>
              <a:rPr lang="en-US" dirty="0">
                <a:solidFill>
                  <a:srgbClr val="0070C0"/>
                </a:solidFill>
              </a:rPr>
              <a:t>4-20 </a:t>
            </a:r>
            <a:r>
              <a:rPr lang="en-US" dirty="0" err="1">
                <a:solidFill>
                  <a:srgbClr val="0070C0"/>
                </a:solidFill>
              </a:rPr>
              <a:t>mADC</a:t>
            </a:r>
            <a:r>
              <a:rPr lang="en-US" dirty="0">
                <a:solidFill>
                  <a:srgbClr val="0070C0"/>
                </a:solidFill>
              </a:rPr>
              <a:t> Option Board</a:t>
            </a:r>
          </a:p>
        </p:txBody>
      </p:sp>
      <p:cxnSp>
        <p:nvCxnSpPr>
          <p:cNvPr id="16" name="Straight Arrow Connector 15">
            <a:extLst>
              <a:ext uri="{FF2B5EF4-FFF2-40B4-BE49-F238E27FC236}">
                <a16:creationId xmlns:a16="http://schemas.microsoft.com/office/drawing/2014/main" id="{35D3DC9F-859F-949C-B50D-24786D88A930}"/>
              </a:ext>
            </a:extLst>
          </p:cNvPr>
          <p:cNvCxnSpPr>
            <a:cxnSpLocks/>
            <a:stCxn id="15" idx="2"/>
          </p:cNvCxnSpPr>
          <p:nvPr/>
        </p:nvCxnSpPr>
        <p:spPr>
          <a:xfrm>
            <a:off x="1408995" y="2213274"/>
            <a:ext cx="2096205" cy="141069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44003"/>
            <a:ext cx="8161581" cy="3447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3600" dirty="0"/>
              <a:t>Main Electronics Board (2009 and later)</a:t>
            </a:r>
          </a:p>
        </p:txBody>
      </p:sp>
      <p:sp>
        <p:nvSpPr>
          <p:cNvPr id="5" name="TextBox 4">
            <a:extLst>
              <a:ext uri="{FF2B5EF4-FFF2-40B4-BE49-F238E27FC236}">
                <a16:creationId xmlns:a16="http://schemas.microsoft.com/office/drawing/2014/main" id="{6CFA2829-A441-4A23-BAD0-509E82B6B4EE}"/>
              </a:ext>
            </a:extLst>
          </p:cNvPr>
          <p:cNvSpPr txBox="1"/>
          <p:nvPr/>
        </p:nvSpPr>
        <p:spPr>
          <a:xfrm>
            <a:off x="2447220" y="1302327"/>
            <a:ext cx="3659011"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Display trim adjustment</a:t>
            </a:r>
          </a:p>
        </p:txBody>
      </p:sp>
      <p:cxnSp>
        <p:nvCxnSpPr>
          <p:cNvPr id="6" name="Straight Arrow Connector 5">
            <a:extLst>
              <a:ext uri="{FF2B5EF4-FFF2-40B4-BE49-F238E27FC236}">
                <a16:creationId xmlns:a16="http://schemas.microsoft.com/office/drawing/2014/main" id="{17E4AE89-CCC3-4882-954A-402127D696A4}"/>
              </a:ext>
            </a:extLst>
          </p:cNvPr>
          <p:cNvCxnSpPr>
            <a:cxnSpLocks/>
            <a:stCxn id="5" idx="2"/>
          </p:cNvCxnSpPr>
          <p:nvPr/>
        </p:nvCxnSpPr>
        <p:spPr>
          <a:xfrm>
            <a:off x="4276726" y="1825547"/>
            <a:ext cx="1285874" cy="129865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FA2829-A441-4A23-BAD0-509E82B6B4EE}"/>
              </a:ext>
            </a:extLst>
          </p:cNvPr>
          <p:cNvSpPr txBox="1"/>
          <p:nvPr/>
        </p:nvSpPr>
        <p:spPr>
          <a:xfrm>
            <a:off x="3352801" y="5809595"/>
            <a:ext cx="1847849"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To Outputs</a:t>
            </a:r>
          </a:p>
        </p:txBody>
      </p:sp>
      <p:cxnSp>
        <p:nvCxnSpPr>
          <p:cNvPr id="12" name="Straight Arrow Connector 11">
            <a:extLst>
              <a:ext uri="{FF2B5EF4-FFF2-40B4-BE49-F238E27FC236}">
                <a16:creationId xmlns:a16="http://schemas.microsoft.com/office/drawing/2014/main" id="{17E4AE89-CCC3-4882-954A-402127D696A4}"/>
              </a:ext>
            </a:extLst>
          </p:cNvPr>
          <p:cNvCxnSpPr>
            <a:cxnSpLocks/>
            <a:stCxn id="11" idx="0"/>
          </p:cNvCxnSpPr>
          <p:nvPr/>
        </p:nvCxnSpPr>
        <p:spPr>
          <a:xfrm flipV="1">
            <a:off x="4276726" y="3967701"/>
            <a:ext cx="2124074" cy="184189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CFA2829-A441-4A23-BAD0-509E82B6B4EE}"/>
              </a:ext>
            </a:extLst>
          </p:cNvPr>
          <p:cNvSpPr txBox="1"/>
          <p:nvPr/>
        </p:nvSpPr>
        <p:spPr>
          <a:xfrm>
            <a:off x="71830" y="6019800"/>
            <a:ext cx="2668411"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To Preamp Board</a:t>
            </a:r>
          </a:p>
        </p:txBody>
      </p:sp>
      <p:cxnSp>
        <p:nvCxnSpPr>
          <p:cNvPr id="14" name="Straight Arrow Connector 13">
            <a:extLst>
              <a:ext uri="{FF2B5EF4-FFF2-40B4-BE49-F238E27FC236}">
                <a16:creationId xmlns:a16="http://schemas.microsoft.com/office/drawing/2014/main" id="{17E4AE89-CCC3-4882-954A-402127D696A4}"/>
              </a:ext>
            </a:extLst>
          </p:cNvPr>
          <p:cNvCxnSpPr>
            <a:cxnSpLocks/>
            <a:stCxn id="13" idx="0"/>
          </p:cNvCxnSpPr>
          <p:nvPr/>
        </p:nvCxnSpPr>
        <p:spPr>
          <a:xfrm flipV="1">
            <a:off x="1406036" y="3886200"/>
            <a:ext cx="3551727" cy="21336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CFA2829-A441-4A23-BAD0-509E82B6B4EE}"/>
              </a:ext>
            </a:extLst>
          </p:cNvPr>
          <p:cNvSpPr txBox="1"/>
          <p:nvPr/>
        </p:nvSpPr>
        <p:spPr>
          <a:xfrm>
            <a:off x="5410200" y="5809595"/>
            <a:ext cx="3659011"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To Heater Control Board</a:t>
            </a:r>
          </a:p>
        </p:txBody>
      </p:sp>
      <p:cxnSp>
        <p:nvCxnSpPr>
          <p:cNvPr id="26" name="Straight Arrow Connector 25">
            <a:extLst>
              <a:ext uri="{FF2B5EF4-FFF2-40B4-BE49-F238E27FC236}">
                <a16:creationId xmlns:a16="http://schemas.microsoft.com/office/drawing/2014/main" id="{17E4AE89-CCC3-4882-954A-402127D696A4}"/>
              </a:ext>
            </a:extLst>
          </p:cNvPr>
          <p:cNvCxnSpPr>
            <a:cxnSpLocks/>
            <a:stCxn id="25" idx="0"/>
          </p:cNvCxnSpPr>
          <p:nvPr/>
        </p:nvCxnSpPr>
        <p:spPr>
          <a:xfrm flipV="1">
            <a:off x="7239706" y="3810000"/>
            <a:ext cx="1218494" cy="199959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AF97FD9-7C4B-FF06-066C-F3070F593F7E}"/>
              </a:ext>
            </a:extLst>
          </p:cNvPr>
          <p:cNvSpPr txBox="1"/>
          <p:nvPr/>
        </p:nvSpPr>
        <p:spPr>
          <a:xfrm>
            <a:off x="6386744" y="1379271"/>
            <a:ext cx="2668411" cy="369332"/>
          </a:xfrm>
          <a:prstGeom prst="rect">
            <a:avLst/>
          </a:prstGeom>
          <a:solidFill>
            <a:schemeClr val="bg1">
              <a:lumMod val="85000"/>
            </a:schemeClr>
          </a:solidFill>
        </p:spPr>
        <p:txBody>
          <a:bodyPr wrap="square" rtlCol="0" anchor="b">
            <a:spAutoFit/>
          </a:bodyPr>
          <a:lstStyle/>
          <a:p>
            <a:r>
              <a:rPr lang="en-US" dirty="0">
                <a:solidFill>
                  <a:srgbClr val="0070C0"/>
                </a:solidFill>
              </a:rPr>
              <a:t>4-20 </a:t>
            </a:r>
            <a:r>
              <a:rPr lang="en-US" dirty="0" err="1">
                <a:solidFill>
                  <a:srgbClr val="0070C0"/>
                </a:solidFill>
              </a:rPr>
              <a:t>mADC</a:t>
            </a:r>
            <a:r>
              <a:rPr lang="en-US" dirty="0">
                <a:solidFill>
                  <a:srgbClr val="0070C0"/>
                </a:solidFill>
              </a:rPr>
              <a:t> Option Board</a:t>
            </a:r>
          </a:p>
        </p:txBody>
      </p:sp>
      <p:cxnSp>
        <p:nvCxnSpPr>
          <p:cNvPr id="16" name="Straight Arrow Connector 15">
            <a:extLst>
              <a:ext uri="{FF2B5EF4-FFF2-40B4-BE49-F238E27FC236}">
                <a16:creationId xmlns:a16="http://schemas.microsoft.com/office/drawing/2014/main" id="{35D3DC9F-859F-949C-B50D-24786D88A930}"/>
              </a:ext>
            </a:extLst>
          </p:cNvPr>
          <p:cNvCxnSpPr>
            <a:cxnSpLocks/>
            <a:stCxn id="15" idx="2"/>
          </p:cNvCxnSpPr>
          <p:nvPr/>
        </p:nvCxnSpPr>
        <p:spPr>
          <a:xfrm flipH="1">
            <a:off x="7239706" y="1748603"/>
            <a:ext cx="481244" cy="190899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895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Rosemount PAD - Anaheim\400A (THC) (circa 2009)\Drawings\Main Electronics Board\Main Electronics Board layout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1970582"/>
            <a:ext cx="9836150" cy="33126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600" dirty="0"/>
              <a:t>Main Electronics Board (2009 and later)</a:t>
            </a:r>
          </a:p>
        </p:txBody>
      </p:sp>
      <p:sp>
        <p:nvSpPr>
          <p:cNvPr id="5" name="TextBox 4">
            <a:extLst>
              <a:ext uri="{FF2B5EF4-FFF2-40B4-BE49-F238E27FC236}">
                <a16:creationId xmlns:a16="http://schemas.microsoft.com/office/drawing/2014/main" id="{6CFA2829-A441-4A23-BAD0-509E82B6B4EE}"/>
              </a:ext>
            </a:extLst>
          </p:cNvPr>
          <p:cNvSpPr txBox="1"/>
          <p:nvPr/>
        </p:nvSpPr>
        <p:spPr>
          <a:xfrm>
            <a:off x="2590800" y="5283200"/>
            <a:ext cx="3659011"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Display trim adjustment</a:t>
            </a:r>
          </a:p>
        </p:txBody>
      </p:sp>
      <p:cxnSp>
        <p:nvCxnSpPr>
          <p:cNvPr id="6" name="Straight Arrow Connector 5">
            <a:extLst>
              <a:ext uri="{FF2B5EF4-FFF2-40B4-BE49-F238E27FC236}">
                <a16:creationId xmlns:a16="http://schemas.microsoft.com/office/drawing/2014/main" id="{17E4AE89-CCC3-4882-954A-402127D696A4}"/>
              </a:ext>
            </a:extLst>
          </p:cNvPr>
          <p:cNvCxnSpPr>
            <a:cxnSpLocks/>
            <a:stCxn id="5" idx="0"/>
          </p:cNvCxnSpPr>
          <p:nvPr/>
        </p:nvCxnSpPr>
        <p:spPr>
          <a:xfrm flipV="1">
            <a:off x="4420306" y="3810000"/>
            <a:ext cx="1599494" cy="14732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050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Main Electronics Board (schematic)</a:t>
            </a:r>
          </a:p>
        </p:txBody>
      </p:sp>
      <p:sp>
        <p:nvSpPr>
          <p:cNvPr id="2" name="TextBox 1">
            <a:extLst>
              <a:ext uri="{FF2B5EF4-FFF2-40B4-BE49-F238E27FC236}">
                <a16:creationId xmlns:a16="http://schemas.microsoft.com/office/drawing/2014/main" id="{9FDB428D-6126-4224-A779-E4AF5563F81D}"/>
              </a:ext>
            </a:extLst>
          </p:cNvPr>
          <p:cNvSpPr txBox="1"/>
          <p:nvPr/>
        </p:nvSpPr>
        <p:spPr>
          <a:xfrm>
            <a:off x="4114800" y="1524000"/>
            <a:ext cx="941283" cy="369332"/>
          </a:xfrm>
          <a:prstGeom prst="rect">
            <a:avLst/>
          </a:prstGeom>
          <a:noFill/>
        </p:spPr>
        <p:txBody>
          <a:bodyPr wrap="none" rtlCol="0">
            <a:spAutoFit/>
          </a:bodyPr>
          <a:lstStyle/>
          <a:p>
            <a:r>
              <a:rPr lang="en-US" dirty="0"/>
              <a:t>See PDF</a:t>
            </a:r>
          </a:p>
        </p:txBody>
      </p:sp>
    </p:spTree>
    <p:extLst>
      <p:ext uri="{BB962C8B-B14F-4D97-AF65-F5344CB8AC3E}">
        <p14:creationId xmlns:p14="http://schemas.microsoft.com/office/powerpoint/2010/main" val="821035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Preamplifier board</a:t>
            </a:r>
          </a:p>
        </p:txBody>
      </p:sp>
      <p:pic>
        <p:nvPicPr>
          <p:cNvPr id="5122" name="Picture 2"/>
          <p:cNvPicPr>
            <a:picLocks noChangeAspect="1" noChangeArrowheads="1"/>
          </p:cNvPicPr>
          <p:nvPr/>
        </p:nvPicPr>
        <p:blipFill>
          <a:blip r:embed="rId3" cstate="print"/>
          <a:srcRect/>
          <a:stretch>
            <a:fillRect/>
          </a:stretch>
        </p:blipFill>
        <p:spPr bwMode="auto">
          <a:xfrm>
            <a:off x="1752600" y="1905000"/>
            <a:ext cx="6095702" cy="4572000"/>
          </a:xfrm>
          <a:prstGeom prst="rect">
            <a:avLst/>
          </a:prstGeom>
          <a:noFill/>
          <a:ln w="9525">
            <a:noFill/>
            <a:miter lim="800000"/>
            <a:headEnd/>
            <a:tailEnd/>
          </a:ln>
        </p:spPr>
      </p:pic>
      <p:sp>
        <p:nvSpPr>
          <p:cNvPr id="5" name="TextBox 4">
            <a:extLst>
              <a:ext uri="{FF2B5EF4-FFF2-40B4-BE49-F238E27FC236}">
                <a16:creationId xmlns:a16="http://schemas.microsoft.com/office/drawing/2014/main" id="{6CFA2829-A441-4A23-BAD0-509E82B6B4EE}"/>
              </a:ext>
            </a:extLst>
          </p:cNvPr>
          <p:cNvSpPr txBox="1"/>
          <p:nvPr/>
        </p:nvSpPr>
        <p:spPr>
          <a:xfrm>
            <a:off x="74789" y="1295400"/>
            <a:ext cx="4421011"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From Main Electronics Board</a:t>
            </a:r>
          </a:p>
        </p:txBody>
      </p:sp>
      <p:cxnSp>
        <p:nvCxnSpPr>
          <p:cNvPr id="6" name="Straight Arrow Connector 5">
            <a:extLst>
              <a:ext uri="{FF2B5EF4-FFF2-40B4-BE49-F238E27FC236}">
                <a16:creationId xmlns:a16="http://schemas.microsoft.com/office/drawing/2014/main" id="{17E4AE89-CCC3-4882-954A-402127D696A4}"/>
              </a:ext>
            </a:extLst>
          </p:cNvPr>
          <p:cNvCxnSpPr>
            <a:cxnSpLocks/>
            <a:stCxn id="5" idx="2"/>
          </p:cNvCxnSpPr>
          <p:nvPr/>
        </p:nvCxnSpPr>
        <p:spPr>
          <a:xfrm>
            <a:off x="2285295" y="1818620"/>
            <a:ext cx="686505" cy="282958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CFA2829-A441-4A23-BAD0-509E82B6B4EE}"/>
              </a:ext>
            </a:extLst>
          </p:cNvPr>
          <p:cNvSpPr txBox="1"/>
          <p:nvPr/>
        </p:nvSpPr>
        <p:spPr>
          <a:xfrm>
            <a:off x="5943600" y="6096000"/>
            <a:ext cx="3011664"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Purge-Ignite switch</a:t>
            </a:r>
          </a:p>
        </p:txBody>
      </p:sp>
      <p:cxnSp>
        <p:nvCxnSpPr>
          <p:cNvPr id="11" name="Straight Arrow Connector 10">
            <a:extLst>
              <a:ext uri="{FF2B5EF4-FFF2-40B4-BE49-F238E27FC236}">
                <a16:creationId xmlns:a16="http://schemas.microsoft.com/office/drawing/2014/main" id="{17E4AE89-CCC3-4882-954A-402127D696A4}"/>
              </a:ext>
            </a:extLst>
          </p:cNvPr>
          <p:cNvCxnSpPr>
            <a:cxnSpLocks/>
            <a:stCxn id="10" idx="0"/>
          </p:cNvCxnSpPr>
          <p:nvPr/>
        </p:nvCxnSpPr>
        <p:spPr>
          <a:xfrm flipH="1" flipV="1">
            <a:off x="6096000" y="5410200"/>
            <a:ext cx="1353432" cy="6858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CFA2829-A441-4A23-BAD0-509E82B6B4EE}"/>
              </a:ext>
            </a:extLst>
          </p:cNvPr>
          <p:cNvSpPr txBox="1"/>
          <p:nvPr/>
        </p:nvSpPr>
        <p:spPr>
          <a:xfrm>
            <a:off x="2628547" y="6106180"/>
            <a:ext cx="3115028"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Trim &amp; balance pots</a:t>
            </a:r>
          </a:p>
        </p:txBody>
      </p:sp>
      <p:cxnSp>
        <p:nvCxnSpPr>
          <p:cNvPr id="17" name="Straight Arrow Connector 16">
            <a:extLst>
              <a:ext uri="{FF2B5EF4-FFF2-40B4-BE49-F238E27FC236}">
                <a16:creationId xmlns:a16="http://schemas.microsoft.com/office/drawing/2014/main" id="{17E4AE89-CCC3-4882-954A-402127D696A4}"/>
              </a:ext>
            </a:extLst>
          </p:cNvPr>
          <p:cNvCxnSpPr>
            <a:cxnSpLocks/>
            <a:stCxn id="16" idx="0"/>
          </p:cNvCxnSpPr>
          <p:nvPr/>
        </p:nvCxnSpPr>
        <p:spPr>
          <a:xfrm flipV="1">
            <a:off x="4186061" y="5638801"/>
            <a:ext cx="766939" cy="46737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Rosemount PAD - Anaheim\400A (THC) (pre 2009)\Pictures, general\400A preamp board\620423 400A preamp board upgraded 2015-09-29 15.54.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888331" y="245269"/>
            <a:ext cx="5386388" cy="7181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Preamplifier board </a:t>
            </a:r>
            <a:r>
              <a:rPr lang="en-US" sz="2400" dirty="0"/>
              <a:t>(after repair)</a:t>
            </a:r>
            <a:endParaRPr lang="en-US" dirty="0"/>
          </a:p>
        </p:txBody>
      </p:sp>
      <p:sp>
        <p:nvSpPr>
          <p:cNvPr id="4" name="TextBox 3">
            <a:extLst>
              <a:ext uri="{FF2B5EF4-FFF2-40B4-BE49-F238E27FC236}">
                <a16:creationId xmlns:a16="http://schemas.microsoft.com/office/drawing/2014/main" id="{2DC1D286-A708-0344-FF54-BAF7EE871E90}"/>
              </a:ext>
            </a:extLst>
          </p:cNvPr>
          <p:cNvSpPr txBox="1"/>
          <p:nvPr/>
        </p:nvSpPr>
        <p:spPr>
          <a:xfrm>
            <a:off x="152400" y="5715000"/>
            <a:ext cx="3582811" cy="523220"/>
          </a:xfrm>
          <a:prstGeom prst="rect">
            <a:avLst/>
          </a:prstGeom>
          <a:solidFill>
            <a:schemeClr val="bg1">
              <a:lumMod val="85000"/>
              <a:alpha val="47000"/>
            </a:schemeClr>
          </a:solidFill>
        </p:spPr>
        <p:txBody>
          <a:bodyPr wrap="square" rtlCol="0" anchor="b">
            <a:spAutoFit/>
          </a:bodyPr>
          <a:lstStyle/>
          <a:p>
            <a:r>
              <a:rPr lang="en-US" sz="2800" dirty="0">
                <a:solidFill>
                  <a:srgbClr val="0070C0"/>
                </a:solidFill>
              </a:rPr>
              <a:t>Gold flashed DIP socket</a:t>
            </a:r>
          </a:p>
        </p:txBody>
      </p:sp>
      <p:cxnSp>
        <p:nvCxnSpPr>
          <p:cNvPr id="5" name="Straight Arrow Connector 4">
            <a:extLst>
              <a:ext uri="{FF2B5EF4-FFF2-40B4-BE49-F238E27FC236}">
                <a16:creationId xmlns:a16="http://schemas.microsoft.com/office/drawing/2014/main" id="{EE5FC50A-1257-CA2B-AED8-91F91F8CC193}"/>
              </a:ext>
            </a:extLst>
          </p:cNvPr>
          <p:cNvCxnSpPr>
            <a:cxnSpLocks/>
            <a:stCxn id="4" idx="0"/>
          </p:cNvCxnSpPr>
          <p:nvPr/>
        </p:nvCxnSpPr>
        <p:spPr>
          <a:xfrm flipV="1">
            <a:off x="1943806" y="4697904"/>
            <a:ext cx="1219199" cy="101709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35E134C-79C7-0457-C1BF-31AEF14D75BA}"/>
              </a:ext>
            </a:extLst>
          </p:cNvPr>
          <p:cNvSpPr txBox="1"/>
          <p:nvPr/>
        </p:nvSpPr>
        <p:spPr>
          <a:xfrm>
            <a:off x="7162800" y="1156028"/>
            <a:ext cx="1906413" cy="523220"/>
          </a:xfrm>
          <a:prstGeom prst="rect">
            <a:avLst/>
          </a:prstGeom>
          <a:solidFill>
            <a:schemeClr val="bg1">
              <a:lumMod val="85000"/>
              <a:alpha val="47000"/>
            </a:schemeClr>
          </a:solidFill>
        </p:spPr>
        <p:txBody>
          <a:bodyPr wrap="square" rtlCol="0" anchor="b">
            <a:spAutoFit/>
          </a:bodyPr>
          <a:lstStyle/>
          <a:p>
            <a:r>
              <a:rPr lang="en-US" sz="2800" dirty="0">
                <a:solidFill>
                  <a:srgbClr val="0070C0"/>
                </a:solidFill>
              </a:rPr>
              <a:t>New wires</a:t>
            </a:r>
          </a:p>
        </p:txBody>
      </p:sp>
      <p:cxnSp>
        <p:nvCxnSpPr>
          <p:cNvPr id="8" name="Straight Arrow Connector 7">
            <a:extLst>
              <a:ext uri="{FF2B5EF4-FFF2-40B4-BE49-F238E27FC236}">
                <a16:creationId xmlns:a16="http://schemas.microsoft.com/office/drawing/2014/main" id="{64638DD0-DDEA-529D-1934-D11280B67A15}"/>
              </a:ext>
            </a:extLst>
          </p:cNvPr>
          <p:cNvCxnSpPr>
            <a:cxnSpLocks/>
            <a:stCxn id="7" idx="2"/>
          </p:cNvCxnSpPr>
          <p:nvPr/>
        </p:nvCxnSpPr>
        <p:spPr>
          <a:xfrm flipH="1">
            <a:off x="6858000" y="1679248"/>
            <a:ext cx="1258007" cy="37815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21E2216-FE5A-2F89-2974-44415FE1C6C7}"/>
              </a:ext>
            </a:extLst>
          </p:cNvPr>
          <p:cNvSpPr txBox="1"/>
          <p:nvPr/>
        </p:nvSpPr>
        <p:spPr>
          <a:xfrm>
            <a:off x="7010400" y="4343400"/>
            <a:ext cx="2077861" cy="523220"/>
          </a:xfrm>
          <a:prstGeom prst="rect">
            <a:avLst/>
          </a:prstGeom>
          <a:solidFill>
            <a:schemeClr val="bg1">
              <a:lumMod val="85000"/>
              <a:alpha val="47000"/>
            </a:schemeClr>
          </a:solidFill>
        </p:spPr>
        <p:txBody>
          <a:bodyPr wrap="square" rtlCol="0" anchor="b">
            <a:spAutoFit/>
          </a:bodyPr>
          <a:lstStyle/>
          <a:p>
            <a:r>
              <a:rPr lang="en-US" sz="2800" dirty="0">
                <a:solidFill>
                  <a:srgbClr val="0070C0"/>
                </a:solidFill>
              </a:rPr>
              <a:t>New sockets</a:t>
            </a:r>
          </a:p>
        </p:txBody>
      </p:sp>
      <p:cxnSp>
        <p:nvCxnSpPr>
          <p:cNvPr id="12" name="Straight Arrow Connector 11">
            <a:extLst>
              <a:ext uri="{FF2B5EF4-FFF2-40B4-BE49-F238E27FC236}">
                <a16:creationId xmlns:a16="http://schemas.microsoft.com/office/drawing/2014/main" id="{020E83E4-17EE-2557-8B16-DE968C1357B5}"/>
              </a:ext>
            </a:extLst>
          </p:cNvPr>
          <p:cNvCxnSpPr>
            <a:cxnSpLocks/>
            <a:stCxn id="11" idx="1"/>
          </p:cNvCxnSpPr>
          <p:nvPr/>
        </p:nvCxnSpPr>
        <p:spPr>
          <a:xfrm flipH="1" flipV="1">
            <a:off x="5867400" y="4038600"/>
            <a:ext cx="1143000" cy="56641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A7D53D4-F85F-D1F4-3252-65F675CF3C65}"/>
              </a:ext>
            </a:extLst>
          </p:cNvPr>
          <p:cNvSpPr txBox="1"/>
          <p:nvPr/>
        </p:nvSpPr>
        <p:spPr>
          <a:xfrm>
            <a:off x="4267201" y="1156028"/>
            <a:ext cx="2358014" cy="523220"/>
          </a:xfrm>
          <a:prstGeom prst="rect">
            <a:avLst/>
          </a:prstGeom>
          <a:solidFill>
            <a:schemeClr val="bg1">
              <a:lumMod val="85000"/>
              <a:alpha val="47000"/>
            </a:schemeClr>
          </a:solidFill>
        </p:spPr>
        <p:txBody>
          <a:bodyPr wrap="square" rtlCol="0" anchor="b">
            <a:spAutoFit/>
          </a:bodyPr>
          <a:lstStyle/>
          <a:p>
            <a:r>
              <a:rPr lang="en-US" sz="2800" dirty="0">
                <a:solidFill>
                  <a:srgbClr val="0070C0"/>
                </a:solidFill>
              </a:rPr>
              <a:t>Shielded cable</a:t>
            </a:r>
          </a:p>
        </p:txBody>
      </p:sp>
      <p:cxnSp>
        <p:nvCxnSpPr>
          <p:cNvPr id="18" name="Straight Arrow Connector 17">
            <a:extLst>
              <a:ext uri="{FF2B5EF4-FFF2-40B4-BE49-F238E27FC236}">
                <a16:creationId xmlns:a16="http://schemas.microsoft.com/office/drawing/2014/main" id="{D6F1698F-A1FC-7AB8-AB79-0C3A4627460C}"/>
              </a:ext>
            </a:extLst>
          </p:cNvPr>
          <p:cNvCxnSpPr>
            <a:cxnSpLocks/>
            <a:stCxn id="17" idx="2"/>
          </p:cNvCxnSpPr>
          <p:nvPr/>
        </p:nvCxnSpPr>
        <p:spPr>
          <a:xfrm flipH="1">
            <a:off x="4953000" y="1679248"/>
            <a:ext cx="493208" cy="98775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F475C95-FB56-19D2-F606-6483000FE673}"/>
              </a:ext>
            </a:extLst>
          </p:cNvPr>
          <p:cNvSpPr txBox="1"/>
          <p:nvPr/>
        </p:nvSpPr>
        <p:spPr>
          <a:xfrm>
            <a:off x="7162800" y="5601652"/>
            <a:ext cx="1906413" cy="523220"/>
          </a:xfrm>
          <a:prstGeom prst="rect">
            <a:avLst/>
          </a:prstGeom>
          <a:solidFill>
            <a:schemeClr val="bg1">
              <a:lumMod val="85000"/>
              <a:alpha val="47000"/>
            </a:schemeClr>
          </a:solidFill>
        </p:spPr>
        <p:txBody>
          <a:bodyPr wrap="square" rtlCol="0" anchor="b">
            <a:spAutoFit/>
          </a:bodyPr>
          <a:lstStyle/>
          <a:p>
            <a:r>
              <a:rPr lang="en-US" sz="2800" dirty="0">
                <a:solidFill>
                  <a:srgbClr val="0070C0"/>
                </a:solidFill>
              </a:rPr>
              <a:t>Cleaned</a:t>
            </a:r>
          </a:p>
        </p:txBody>
      </p:sp>
      <p:cxnSp>
        <p:nvCxnSpPr>
          <p:cNvPr id="23" name="Straight Arrow Connector 22">
            <a:extLst>
              <a:ext uri="{FF2B5EF4-FFF2-40B4-BE49-F238E27FC236}">
                <a16:creationId xmlns:a16="http://schemas.microsoft.com/office/drawing/2014/main" id="{149FCCC7-451F-732E-DA26-982C989F1138}"/>
              </a:ext>
            </a:extLst>
          </p:cNvPr>
          <p:cNvCxnSpPr>
            <a:cxnSpLocks/>
            <a:stCxn id="22" idx="1"/>
          </p:cNvCxnSpPr>
          <p:nvPr/>
        </p:nvCxnSpPr>
        <p:spPr>
          <a:xfrm flipH="1" flipV="1">
            <a:off x="5980997" y="4678362"/>
            <a:ext cx="1181803" cy="11849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41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Internals – top view (pre-2009)</a:t>
            </a:r>
          </a:p>
        </p:txBody>
      </p:sp>
      <p:pic>
        <p:nvPicPr>
          <p:cNvPr id="7170" name="Picture 2"/>
          <p:cNvPicPr>
            <a:picLocks noGrp="1" noChangeAspect="1" noChangeArrowheads="1"/>
          </p:cNvPicPr>
          <p:nvPr>
            <p:ph idx="1"/>
          </p:nvPr>
        </p:nvPicPr>
        <p:blipFill>
          <a:blip r:embed="rId3" cstate="print"/>
          <a:srcRect/>
          <a:stretch>
            <a:fillRect/>
          </a:stretch>
        </p:blipFill>
        <p:spPr bwMode="auto">
          <a:xfrm>
            <a:off x="1554691" y="1600200"/>
            <a:ext cx="6034617" cy="4525963"/>
          </a:xfrm>
          <a:prstGeom prst="rect">
            <a:avLst/>
          </a:prstGeom>
          <a:noFill/>
          <a:ln w="9525">
            <a:noFill/>
            <a:miter lim="800000"/>
            <a:headEnd/>
            <a:tailEnd/>
          </a:ln>
        </p:spPr>
      </p:pic>
      <p:sp>
        <p:nvSpPr>
          <p:cNvPr id="4" name="TextBox 3">
            <a:extLst>
              <a:ext uri="{FF2B5EF4-FFF2-40B4-BE49-F238E27FC236}">
                <a16:creationId xmlns:a16="http://schemas.microsoft.com/office/drawing/2014/main" id="{6CFA2829-A441-4A23-BAD0-509E82B6B4EE}"/>
              </a:ext>
            </a:extLst>
          </p:cNvPr>
          <p:cNvSpPr txBox="1"/>
          <p:nvPr/>
        </p:nvSpPr>
        <p:spPr>
          <a:xfrm>
            <a:off x="5943600" y="6096000"/>
            <a:ext cx="3011664"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Purge-Ignite switch</a:t>
            </a:r>
          </a:p>
        </p:txBody>
      </p:sp>
      <p:cxnSp>
        <p:nvCxnSpPr>
          <p:cNvPr id="5" name="Straight Arrow Connector 4">
            <a:extLst>
              <a:ext uri="{FF2B5EF4-FFF2-40B4-BE49-F238E27FC236}">
                <a16:creationId xmlns:a16="http://schemas.microsoft.com/office/drawing/2014/main" id="{17E4AE89-CCC3-4882-954A-402127D696A4}"/>
              </a:ext>
            </a:extLst>
          </p:cNvPr>
          <p:cNvCxnSpPr>
            <a:cxnSpLocks/>
            <a:stCxn id="4" idx="0"/>
          </p:cNvCxnSpPr>
          <p:nvPr/>
        </p:nvCxnSpPr>
        <p:spPr>
          <a:xfrm flipH="1" flipV="1">
            <a:off x="4191000" y="5105400"/>
            <a:ext cx="3258432" cy="9906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CFA2829-A441-4A23-BAD0-509E82B6B4EE}"/>
              </a:ext>
            </a:extLst>
          </p:cNvPr>
          <p:cNvSpPr txBox="1"/>
          <p:nvPr/>
        </p:nvSpPr>
        <p:spPr>
          <a:xfrm>
            <a:off x="5943600" y="1251466"/>
            <a:ext cx="1828800" cy="338554"/>
          </a:xfrm>
          <a:prstGeom prst="rect">
            <a:avLst/>
          </a:prstGeom>
          <a:solidFill>
            <a:schemeClr val="bg1">
              <a:lumMod val="85000"/>
            </a:schemeClr>
          </a:solidFill>
        </p:spPr>
        <p:txBody>
          <a:bodyPr wrap="square" rtlCol="0" anchor="b">
            <a:spAutoFit/>
          </a:bodyPr>
          <a:lstStyle/>
          <a:p>
            <a:r>
              <a:rPr lang="en-US" sz="1600" dirty="0">
                <a:solidFill>
                  <a:srgbClr val="0070C0"/>
                </a:solidFill>
              </a:rPr>
              <a:t>Fuel solenoid valve</a:t>
            </a:r>
          </a:p>
        </p:txBody>
      </p:sp>
      <p:cxnSp>
        <p:nvCxnSpPr>
          <p:cNvPr id="7" name="Straight Arrow Connector 6">
            <a:extLst>
              <a:ext uri="{FF2B5EF4-FFF2-40B4-BE49-F238E27FC236}">
                <a16:creationId xmlns:a16="http://schemas.microsoft.com/office/drawing/2014/main" id="{17E4AE89-CCC3-4882-954A-402127D696A4}"/>
              </a:ext>
            </a:extLst>
          </p:cNvPr>
          <p:cNvCxnSpPr>
            <a:cxnSpLocks/>
            <a:stCxn id="6" idx="2"/>
          </p:cNvCxnSpPr>
          <p:nvPr/>
        </p:nvCxnSpPr>
        <p:spPr>
          <a:xfrm flipH="1">
            <a:off x="6096000" y="1590020"/>
            <a:ext cx="762000" cy="46738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FA2829-A441-4A23-BAD0-509E82B6B4EE}"/>
              </a:ext>
            </a:extLst>
          </p:cNvPr>
          <p:cNvSpPr txBox="1"/>
          <p:nvPr/>
        </p:nvSpPr>
        <p:spPr>
          <a:xfrm>
            <a:off x="3093509" y="1250811"/>
            <a:ext cx="2773891" cy="338554"/>
          </a:xfrm>
          <a:prstGeom prst="rect">
            <a:avLst/>
          </a:prstGeom>
          <a:solidFill>
            <a:schemeClr val="bg1">
              <a:lumMod val="85000"/>
            </a:schemeClr>
          </a:solidFill>
        </p:spPr>
        <p:txBody>
          <a:bodyPr wrap="square" rtlCol="0" anchor="b">
            <a:spAutoFit/>
          </a:bodyPr>
          <a:lstStyle/>
          <a:p>
            <a:r>
              <a:rPr lang="en-US" sz="1600" dirty="0">
                <a:solidFill>
                  <a:srgbClr val="0070C0"/>
                </a:solidFill>
              </a:rPr>
              <a:t>Heater assembly (old version)</a:t>
            </a:r>
          </a:p>
        </p:txBody>
      </p:sp>
      <p:cxnSp>
        <p:nvCxnSpPr>
          <p:cNvPr id="12" name="Straight Arrow Connector 11">
            <a:extLst>
              <a:ext uri="{FF2B5EF4-FFF2-40B4-BE49-F238E27FC236}">
                <a16:creationId xmlns:a16="http://schemas.microsoft.com/office/drawing/2014/main" id="{17E4AE89-CCC3-4882-954A-402127D696A4}"/>
              </a:ext>
            </a:extLst>
          </p:cNvPr>
          <p:cNvCxnSpPr>
            <a:cxnSpLocks/>
            <a:stCxn id="11" idx="2"/>
          </p:cNvCxnSpPr>
          <p:nvPr/>
        </p:nvCxnSpPr>
        <p:spPr>
          <a:xfrm flipH="1">
            <a:off x="4038600" y="1589365"/>
            <a:ext cx="441855" cy="115383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CFA2829-A441-4A23-BAD0-509E82B6B4EE}"/>
              </a:ext>
            </a:extLst>
          </p:cNvPr>
          <p:cNvSpPr txBox="1"/>
          <p:nvPr/>
        </p:nvSpPr>
        <p:spPr>
          <a:xfrm>
            <a:off x="152400" y="1251466"/>
            <a:ext cx="2895600" cy="338554"/>
          </a:xfrm>
          <a:prstGeom prst="rect">
            <a:avLst/>
          </a:prstGeom>
          <a:solidFill>
            <a:schemeClr val="bg1">
              <a:lumMod val="85000"/>
            </a:schemeClr>
          </a:solidFill>
        </p:spPr>
        <p:txBody>
          <a:bodyPr wrap="square" rtlCol="0" anchor="b">
            <a:spAutoFit/>
          </a:bodyPr>
          <a:lstStyle/>
          <a:p>
            <a:r>
              <a:rPr lang="en-US" sz="1600" dirty="0">
                <a:solidFill>
                  <a:srgbClr val="0070C0"/>
                </a:solidFill>
              </a:rPr>
              <a:t>Flame Safety Board (old version)</a:t>
            </a:r>
          </a:p>
        </p:txBody>
      </p:sp>
      <p:cxnSp>
        <p:nvCxnSpPr>
          <p:cNvPr id="15" name="Straight Arrow Connector 14">
            <a:extLst>
              <a:ext uri="{FF2B5EF4-FFF2-40B4-BE49-F238E27FC236}">
                <a16:creationId xmlns:a16="http://schemas.microsoft.com/office/drawing/2014/main" id="{17E4AE89-CCC3-4882-954A-402127D696A4}"/>
              </a:ext>
            </a:extLst>
          </p:cNvPr>
          <p:cNvCxnSpPr>
            <a:cxnSpLocks/>
            <a:stCxn id="14" idx="2"/>
          </p:cNvCxnSpPr>
          <p:nvPr/>
        </p:nvCxnSpPr>
        <p:spPr>
          <a:xfrm>
            <a:off x="1600200" y="1590020"/>
            <a:ext cx="1676400" cy="176278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CFA2829-A441-4A23-BAD0-509E82B6B4EE}"/>
              </a:ext>
            </a:extLst>
          </p:cNvPr>
          <p:cNvSpPr txBox="1"/>
          <p:nvPr/>
        </p:nvSpPr>
        <p:spPr>
          <a:xfrm>
            <a:off x="133350" y="3091190"/>
            <a:ext cx="1314450"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Burner</a:t>
            </a:r>
          </a:p>
        </p:txBody>
      </p:sp>
      <p:cxnSp>
        <p:nvCxnSpPr>
          <p:cNvPr id="21" name="Straight Arrow Connector 20">
            <a:extLst>
              <a:ext uri="{FF2B5EF4-FFF2-40B4-BE49-F238E27FC236}">
                <a16:creationId xmlns:a16="http://schemas.microsoft.com/office/drawing/2014/main" id="{17E4AE89-CCC3-4882-954A-402127D696A4}"/>
              </a:ext>
            </a:extLst>
          </p:cNvPr>
          <p:cNvCxnSpPr>
            <a:cxnSpLocks/>
            <a:stCxn id="20" idx="2"/>
          </p:cNvCxnSpPr>
          <p:nvPr/>
        </p:nvCxnSpPr>
        <p:spPr>
          <a:xfrm>
            <a:off x="790575" y="3614410"/>
            <a:ext cx="3171825" cy="34799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Rosemount PAD - Anaheim\400A (THC) (circa 2009)\Pictures, general\400A burner\400A burner assembly pictorial 2 - cleaned 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475" y="2135981"/>
            <a:ext cx="2043864" cy="418861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096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Internals – burner</a:t>
            </a:r>
          </a:p>
        </p:txBody>
      </p:sp>
      <p:sp>
        <p:nvSpPr>
          <p:cNvPr id="4" name="Line Callout 2 3"/>
          <p:cNvSpPr/>
          <p:nvPr/>
        </p:nvSpPr>
        <p:spPr>
          <a:xfrm>
            <a:off x="5857875" y="2059781"/>
            <a:ext cx="1600200" cy="381000"/>
          </a:xfrm>
          <a:prstGeom prst="borderCallout2">
            <a:avLst>
              <a:gd name="adj1" fmla="val 18750"/>
              <a:gd name="adj2" fmla="val -1785"/>
              <a:gd name="adj3" fmla="val 23183"/>
              <a:gd name="adj4" fmla="val -72619"/>
              <a:gd name="adj5" fmla="val 103884"/>
              <a:gd name="adj6" fmla="val -1032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Glow plug</a:t>
            </a:r>
          </a:p>
        </p:txBody>
      </p:sp>
      <p:sp>
        <p:nvSpPr>
          <p:cNvPr id="7" name="Line Callout 2 6"/>
          <p:cNvSpPr/>
          <p:nvPr/>
        </p:nvSpPr>
        <p:spPr>
          <a:xfrm>
            <a:off x="5857875" y="3126581"/>
            <a:ext cx="1600200" cy="381000"/>
          </a:xfrm>
          <a:prstGeom prst="borderCallout2">
            <a:avLst>
              <a:gd name="adj1" fmla="val 18750"/>
              <a:gd name="adj2" fmla="val -1785"/>
              <a:gd name="adj3" fmla="val 23183"/>
              <a:gd name="adj4" fmla="val -72619"/>
              <a:gd name="adj5" fmla="val 103884"/>
              <a:gd name="adj6" fmla="val -1032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Chimney</a:t>
            </a:r>
          </a:p>
        </p:txBody>
      </p:sp>
      <p:sp>
        <p:nvSpPr>
          <p:cNvPr id="8" name="Line Callout 2 7"/>
          <p:cNvSpPr/>
          <p:nvPr/>
        </p:nvSpPr>
        <p:spPr>
          <a:xfrm>
            <a:off x="5857875" y="2593181"/>
            <a:ext cx="1600200" cy="381000"/>
          </a:xfrm>
          <a:prstGeom prst="borderCallout2">
            <a:avLst>
              <a:gd name="adj1" fmla="val 18750"/>
              <a:gd name="adj2" fmla="val -1785"/>
              <a:gd name="adj3" fmla="val 23183"/>
              <a:gd name="adj4" fmla="val -72619"/>
              <a:gd name="adj5" fmla="val 103884"/>
              <a:gd name="adj6" fmla="val -1032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Burner cap ring</a:t>
            </a:r>
          </a:p>
        </p:txBody>
      </p:sp>
      <p:sp>
        <p:nvSpPr>
          <p:cNvPr id="9" name="Line Callout 2 8"/>
          <p:cNvSpPr/>
          <p:nvPr/>
        </p:nvSpPr>
        <p:spPr>
          <a:xfrm>
            <a:off x="1895475" y="1297781"/>
            <a:ext cx="1600200" cy="381000"/>
          </a:xfrm>
          <a:prstGeom prst="borderCallout2">
            <a:avLst>
              <a:gd name="adj1" fmla="val 98750"/>
              <a:gd name="adj2" fmla="val 26786"/>
              <a:gd name="adj3" fmla="val 418183"/>
              <a:gd name="adj4" fmla="val 50595"/>
              <a:gd name="adj5" fmla="val 418884"/>
              <a:gd name="adj6" fmla="val 902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Burner cap</a:t>
            </a:r>
          </a:p>
        </p:txBody>
      </p:sp>
      <p:sp>
        <p:nvSpPr>
          <p:cNvPr id="10" name="Line Callout 2 9"/>
          <p:cNvSpPr/>
          <p:nvPr/>
        </p:nvSpPr>
        <p:spPr>
          <a:xfrm>
            <a:off x="2581275" y="1764506"/>
            <a:ext cx="1600200" cy="381000"/>
          </a:xfrm>
          <a:prstGeom prst="borderCallout2">
            <a:avLst>
              <a:gd name="adj1" fmla="val 93750"/>
              <a:gd name="adj2" fmla="val 26786"/>
              <a:gd name="adj3" fmla="val 218183"/>
              <a:gd name="adj4" fmla="val 35119"/>
              <a:gd name="adj5" fmla="val 233884"/>
              <a:gd name="adj6" fmla="val 7416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Thermistor</a:t>
            </a:r>
          </a:p>
        </p:txBody>
      </p:sp>
      <p:cxnSp>
        <p:nvCxnSpPr>
          <p:cNvPr id="11" name="Straight Connector 10"/>
          <p:cNvCxnSpPr/>
          <p:nvPr/>
        </p:nvCxnSpPr>
        <p:spPr>
          <a:xfrm>
            <a:off x="3190875" y="2593181"/>
            <a:ext cx="685800" cy="381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Line Callout 2 13"/>
          <p:cNvSpPr/>
          <p:nvPr/>
        </p:nvSpPr>
        <p:spPr>
          <a:xfrm>
            <a:off x="5857875" y="3659981"/>
            <a:ext cx="1600200" cy="381000"/>
          </a:xfrm>
          <a:prstGeom prst="borderCallout2">
            <a:avLst>
              <a:gd name="adj1" fmla="val 18750"/>
              <a:gd name="adj2" fmla="val -1785"/>
              <a:gd name="adj3" fmla="val 20683"/>
              <a:gd name="adj4" fmla="val -57143"/>
              <a:gd name="adj5" fmla="val 78884"/>
              <a:gd name="adj6" fmla="val -960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Collector</a:t>
            </a:r>
          </a:p>
        </p:txBody>
      </p:sp>
      <p:sp>
        <p:nvSpPr>
          <p:cNvPr id="15" name="Line Callout 2 14"/>
          <p:cNvSpPr/>
          <p:nvPr/>
        </p:nvSpPr>
        <p:spPr>
          <a:xfrm>
            <a:off x="5867400" y="4193381"/>
            <a:ext cx="1600200" cy="381000"/>
          </a:xfrm>
          <a:prstGeom prst="borderCallout2">
            <a:avLst>
              <a:gd name="adj1" fmla="val 18750"/>
              <a:gd name="adj2" fmla="val -1785"/>
              <a:gd name="adj3" fmla="val 18183"/>
              <a:gd name="adj4" fmla="val -58333"/>
              <a:gd name="adj5" fmla="val 48884"/>
              <a:gd name="adj6" fmla="val -8297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Burner contact</a:t>
            </a:r>
          </a:p>
        </p:txBody>
      </p:sp>
      <p:sp>
        <p:nvSpPr>
          <p:cNvPr id="16" name="Line Callout 2 15"/>
          <p:cNvSpPr/>
          <p:nvPr/>
        </p:nvSpPr>
        <p:spPr>
          <a:xfrm>
            <a:off x="5867400" y="4726781"/>
            <a:ext cx="1600200" cy="381000"/>
          </a:xfrm>
          <a:prstGeom prst="borderCallout2">
            <a:avLst>
              <a:gd name="adj1" fmla="val 18750"/>
              <a:gd name="adj2" fmla="val -1785"/>
              <a:gd name="adj3" fmla="val 18183"/>
              <a:gd name="adj4" fmla="val -58333"/>
              <a:gd name="adj5" fmla="val -101116"/>
              <a:gd name="adj6" fmla="val -12762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Burner jet</a:t>
            </a:r>
          </a:p>
        </p:txBody>
      </p:sp>
      <p:sp>
        <p:nvSpPr>
          <p:cNvPr id="17" name="Line Callout 2 16"/>
          <p:cNvSpPr/>
          <p:nvPr/>
        </p:nvSpPr>
        <p:spPr>
          <a:xfrm>
            <a:off x="5867400" y="5260181"/>
            <a:ext cx="1600200" cy="381000"/>
          </a:xfrm>
          <a:prstGeom prst="borderCallout2">
            <a:avLst>
              <a:gd name="adj1" fmla="val 18750"/>
              <a:gd name="adj2" fmla="val -1785"/>
              <a:gd name="adj3" fmla="val 18183"/>
              <a:gd name="adj4" fmla="val -58333"/>
              <a:gd name="adj5" fmla="val 91384"/>
              <a:gd name="adj6" fmla="val -9547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Burner manifold</a:t>
            </a:r>
          </a:p>
        </p:txBody>
      </p:sp>
      <p:sp>
        <p:nvSpPr>
          <p:cNvPr id="18" name="Line Callout 2 17"/>
          <p:cNvSpPr/>
          <p:nvPr/>
        </p:nvSpPr>
        <p:spPr>
          <a:xfrm>
            <a:off x="609600" y="1955006"/>
            <a:ext cx="1600200" cy="485775"/>
          </a:xfrm>
          <a:prstGeom prst="borderCallout2">
            <a:avLst>
              <a:gd name="adj1" fmla="val 98750"/>
              <a:gd name="adj2" fmla="val 67857"/>
              <a:gd name="adj3" fmla="val 300585"/>
              <a:gd name="adj4" fmla="val 94643"/>
              <a:gd name="adj5" fmla="val 307168"/>
              <a:gd name="adj6" fmla="val 16761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Exhaust port (not shown)</a:t>
            </a:r>
          </a:p>
        </p:txBody>
      </p:sp>
      <p:sp>
        <p:nvSpPr>
          <p:cNvPr id="19" name="Line Callout 2 18"/>
          <p:cNvSpPr/>
          <p:nvPr/>
        </p:nvSpPr>
        <p:spPr>
          <a:xfrm>
            <a:off x="609600" y="4408885"/>
            <a:ext cx="1600200" cy="508396"/>
          </a:xfrm>
          <a:prstGeom prst="borderCallout2">
            <a:avLst>
              <a:gd name="adj1" fmla="val 100629"/>
              <a:gd name="adj2" fmla="val 82738"/>
              <a:gd name="adj3" fmla="val 198979"/>
              <a:gd name="adj4" fmla="val 95237"/>
              <a:gd name="adj5" fmla="val 197806"/>
              <a:gd name="adj6" fmla="val 13428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Sample capillary connection</a:t>
            </a:r>
          </a:p>
        </p:txBody>
      </p:sp>
      <p:sp>
        <p:nvSpPr>
          <p:cNvPr id="20" name="Line Callout 2 19"/>
          <p:cNvSpPr/>
          <p:nvPr/>
        </p:nvSpPr>
        <p:spPr>
          <a:xfrm>
            <a:off x="609600" y="5672137"/>
            <a:ext cx="1600200" cy="485775"/>
          </a:xfrm>
          <a:prstGeom prst="borderCallout2">
            <a:avLst>
              <a:gd name="adj1" fmla="val 49730"/>
              <a:gd name="adj2" fmla="val 100000"/>
              <a:gd name="adj3" fmla="val 49604"/>
              <a:gd name="adj4" fmla="val 185119"/>
              <a:gd name="adj5" fmla="val -22244"/>
              <a:gd name="adj6" fmla="val 2027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Burner air restrictor</a:t>
            </a:r>
          </a:p>
        </p:txBody>
      </p:sp>
      <p:sp>
        <p:nvSpPr>
          <p:cNvPr id="21" name="Line Callout 2 20"/>
          <p:cNvSpPr/>
          <p:nvPr/>
        </p:nvSpPr>
        <p:spPr>
          <a:xfrm>
            <a:off x="5886450" y="5915024"/>
            <a:ext cx="1600200" cy="485775"/>
          </a:xfrm>
          <a:prstGeom prst="borderCallout2">
            <a:avLst>
              <a:gd name="adj1" fmla="val 47769"/>
              <a:gd name="adj2" fmla="val -1190"/>
              <a:gd name="adj3" fmla="val 43722"/>
              <a:gd name="adj4" fmla="val -60119"/>
              <a:gd name="adj5" fmla="val -14400"/>
              <a:gd name="adj6" fmla="val -12583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Fuel restrictor (other side, not visible)</a:t>
            </a:r>
          </a:p>
        </p:txBody>
      </p:sp>
    </p:spTree>
    <p:extLst>
      <p:ext uri="{BB962C8B-B14F-4D97-AF65-F5344CB8AC3E}">
        <p14:creationId xmlns:p14="http://schemas.microsoft.com/office/powerpoint/2010/main" val="2557347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a:xfrm>
            <a:off x="304800" y="1600200"/>
            <a:ext cx="8839200" cy="4525963"/>
          </a:xfrm>
        </p:spPr>
        <p:txBody>
          <a:bodyPr>
            <a:normAutofit fontScale="92500" lnSpcReduction="20000"/>
          </a:bodyPr>
          <a:lstStyle/>
          <a:p>
            <a:pPr>
              <a:buNone/>
            </a:pPr>
            <a:r>
              <a:rPr lang="en-US" dirty="0"/>
              <a:t>    </a:t>
            </a:r>
            <a:r>
              <a:rPr lang="en-US" b="1" dirty="0">
                <a:solidFill>
                  <a:srgbClr val="0070C0"/>
                </a:solidFill>
              </a:rPr>
              <a:t>The Model 400A Hydrocarbon Analyzer utilizes the flame ionization method of detection. </a:t>
            </a:r>
            <a:r>
              <a:rPr lang="en-US" dirty="0"/>
              <a:t>The sensor is a burner in which a regulated flow of sample gas passes through a flame sustained by regulated flows of air and a fuel gas (hydrogen or a hydrogen/</a:t>
            </a:r>
            <a:r>
              <a:rPr lang="en-US" dirty="0" err="1"/>
              <a:t>diluent</a:t>
            </a:r>
            <a:r>
              <a:rPr lang="en-US" dirty="0"/>
              <a:t> mixture). Within the flame, the hydrocarbon components of the sample stream undergo a complex ionization that produces electrons and positive ions. Polarized electrodes collect these ions, causing current to flow through electronic measuring circuitry. Current flow is proportional to the rate at which carbon atoms enter the burner.</a:t>
            </a:r>
          </a:p>
        </p:txBody>
      </p:sp>
      <p:sp>
        <p:nvSpPr>
          <p:cNvPr id="4" name="TextBox 3">
            <a:extLst>
              <a:ext uri="{FF2B5EF4-FFF2-40B4-BE49-F238E27FC236}">
                <a16:creationId xmlns:a16="http://schemas.microsoft.com/office/drawing/2014/main" id="{EA1BD587-454A-4DBD-B826-2708B29A4CF1}"/>
              </a:ext>
            </a:extLst>
          </p:cNvPr>
          <p:cNvSpPr txBox="1"/>
          <p:nvPr/>
        </p:nvSpPr>
        <p:spPr>
          <a:xfrm>
            <a:off x="5943600" y="731837"/>
            <a:ext cx="2895600" cy="307777"/>
          </a:xfrm>
          <a:prstGeom prst="rect">
            <a:avLst/>
          </a:prstGeom>
          <a:solidFill>
            <a:srgbClr val="FFFF99"/>
          </a:solidFill>
          <a:ln>
            <a:noFill/>
          </a:ln>
        </p:spPr>
        <p:txBody>
          <a:bodyPr wrap="square" rtlCol="0">
            <a:spAutoFit/>
          </a:bodyPr>
          <a:lstStyle/>
          <a:p>
            <a:r>
              <a:rPr lang="en-US" sz="1400" i="1" dirty="0">
                <a:solidFill>
                  <a:schemeClr val="tx2">
                    <a:lumMod val="60000"/>
                    <a:lumOff val="40000"/>
                  </a:schemeClr>
                </a:solidFill>
              </a:rPr>
              <a:t>Highlighted text discussed next page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N:\Linde (Praxair) - Tonawanda, NY (Warehouse)\FSRs-completed\2016\3160202PT_400A_Repair\Bent Contact Burner Ti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3824015"/>
            <a:ext cx="3551931" cy="265298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U:\Rosemount PAD - Anaheim\400A (THC) (pre 2009)\Pictures, general\400A interior\400A burner jet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9850" y="1773895"/>
            <a:ext cx="2314576" cy="173593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U:\Rosemount PAD - Anaheim\400A (THC) (pre 2009)\Pictures, general\400A burner\400A Burner cap assembly - bottom view - used (not new)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326" y="1706350"/>
            <a:ext cx="2016792" cy="180347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096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Internals – burner</a:t>
            </a:r>
          </a:p>
        </p:txBody>
      </p:sp>
      <p:sp>
        <p:nvSpPr>
          <p:cNvPr id="4" name="Line Callout 2 3"/>
          <p:cNvSpPr/>
          <p:nvPr/>
        </p:nvSpPr>
        <p:spPr>
          <a:xfrm>
            <a:off x="2943225" y="1933304"/>
            <a:ext cx="1600200" cy="381000"/>
          </a:xfrm>
          <a:prstGeom prst="borderCallout2">
            <a:avLst>
              <a:gd name="adj1" fmla="val 18750"/>
              <a:gd name="adj2" fmla="val -1785"/>
              <a:gd name="adj3" fmla="val 18183"/>
              <a:gd name="adj4" fmla="val -39286"/>
              <a:gd name="adj5" fmla="val 71384"/>
              <a:gd name="adj6" fmla="val -710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Glow plug</a:t>
            </a:r>
          </a:p>
        </p:txBody>
      </p:sp>
      <p:sp>
        <p:nvSpPr>
          <p:cNvPr id="7" name="Line Callout 2 6"/>
          <p:cNvSpPr/>
          <p:nvPr/>
        </p:nvSpPr>
        <p:spPr>
          <a:xfrm>
            <a:off x="457200" y="4752702"/>
            <a:ext cx="1600200" cy="381000"/>
          </a:xfrm>
          <a:prstGeom prst="borderCallout2">
            <a:avLst>
              <a:gd name="adj1" fmla="val 46250"/>
              <a:gd name="adj2" fmla="val 99775"/>
              <a:gd name="adj3" fmla="val 45683"/>
              <a:gd name="adj4" fmla="val 137500"/>
              <a:gd name="adj5" fmla="val -81116"/>
              <a:gd name="adj6" fmla="val 19381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Chimney</a:t>
            </a:r>
          </a:p>
        </p:txBody>
      </p:sp>
      <p:sp>
        <p:nvSpPr>
          <p:cNvPr id="8" name="Line Callout 2 7"/>
          <p:cNvSpPr/>
          <p:nvPr/>
        </p:nvSpPr>
        <p:spPr>
          <a:xfrm>
            <a:off x="7162800" y="6019800"/>
            <a:ext cx="1600200" cy="381000"/>
          </a:xfrm>
          <a:prstGeom prst="borderCallout2">
            <a:avLst>
              <a:gd name="adj1" fmla="val 41250"/>
              <a:gd name="adj2" fmla="val 1"/>
              <a:gd name="adj3" fmla="val 43183"/>
              <a:gd name="adj4" fmla="val -72619"/>
              <a:gd name="adj5" fmla="val -63616"/>
              <a:gd name="adj6" fmla="val -21750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Burner cap ring</a:t>
            </a:r>
          </a:p>
        </p:txBody>
      </p:sp>
      <p:sp>
        <p:nvSpPr>
          <p:cNvPr id="9" name="Line Callout 2 8"/>
          <p:cNvSpPr/>
          <p:nvPr/>
        </p:nvSpPr>
        <p:spPr>
          <a:xfrm>
            <a:off x="428625" y="1219200"/>
            <a:ext cx="1600200" cy="381000"/>
          </a:xfrm>
          <a:prstGeom prst="borderCallout2">
            <a:avLst>
              <a:gd name="adj1" fmla="val 98750"/>
              <a:gd name="adj2" fmla="val 26786"/>
              <a:gd name="adj3" fmla="val 215683"/>
              <a:gd name="adj4" fmla="val 36309"/>
              <a:gd name="adj5" fmla="val 256384"/>
              <a:gd name="adj6" fmla="val 473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Burner cap</a:t>
            </a:r>
          </a:p>
        </p:txBody>
      </p:sp>
      <p:sp>
        <p:nvSpPr>
          <p:cNvPr id="10" name="Line Callout 2 9"/>
          <p:cNvSpPr/>
          <p:nvPr/>
        </p:nvSpPr>
        <p:spPr>
          <a:xfrm>
            <a:off x="457200" y="3564460"/>
            <a:ext cx="1600200" cy="381000"/>
          </a:xfrm>
          <a:prstGeom prst="borderCallout2">
            <a:avLst>
              <a:gd name="adj1" fmla="val -6250"/>
              <a:gd name="adj2" fmla="val 49405"/>
              <a:gd name="adj3" fmla="val -74317"/>
              <a:gd name="adj4" fmla="val 59524"/>
              <a:gd name="adj5" fmla="val -131116"/>
              <a:gd name="adj6" fmla="val 8071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Thermistor</a:t>
            </a:r>
          </a:p>
        </p:txBody>
      </p:sp>
      <p:sp>
        <p:nvSpPr>
          <p:cNvPr id="14" name="Line Callout 2 13"/>
          <p:cNvSpPr/>
          <p:nvPr/>
        </p:nvSpPr>
        <p:spPr>
          <a:xfrm>
            <a:off x="7134225" y="4045608"/>
            <a:ext cx="1600200" cy="381000"/>
          </a:xfrm>
          <a:prstGeom prst="borderCallout2">
            <a:avLst>
              <a:gd name="adj1" fmla="val 18750"/>
              <a:gd name="adj2" fmla="val -1785"/>
              <a:gd name="adj3" fmla="val 20683"/>
              <a:gd name="adj4" fmla="val -57143"/>
              <a:gd name="adj5" fmla="val 86384"/>
              <a:gd name="adj6" fmla="val -990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Collector</a:t>
            </a:r>
          </a:p>
        </p:txBody>
      </p:sp>
      <p:sp>
        <p:nvSpPr>
          <p:cNvPr id="15" name="Line Callout 2 14"/>
          <p:cNvSpPr/>
          <p:nvPr/>
        </p:nvSpPr>
        <p:spPr>
          <a:xfrm>
            <a:off x="7143750" y="4960008"/>
            <a:ext cx="1600200" cy="526392"/>
          </a:xfrm>
          <a:prstGeom prst="borderCallout2">
            <a:avLst>
              <a:gd name="adj1" fmla="val 18750"/>
              <a:gd name="adj2" fmla="val -1785"/>
              <a:gd name="adj3" fmla="val 18183"/>
              <a:gd name="adj4" fmla="val -58333"/>
              <a:gd name="adj5" fmla="val 38289"/>
              <a:gd name="adj6" fmla="val -1020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Burner contact</a:t>
            </a:r>
          </a:p>
          <a:p>
            <a:pPr algn="ctr"/>
            <a:r>
              <a:rPr lang="en-US" dirty="0">
                <a:solidFill>
                  <a:schemeClr val="tx1"/>
                </a:solidFill>
              </a:rPr>
              <a:t>(damaged)</a:t>
            </a:r>
          </a:p>
        </p:txBody>
      </p:sp>
      <p:sp>
        <p:nvSpPr>
          <p:cNvPr id="16" name="Line Callout 2 15"/>
          <p:cNvSpPr/>
          <p:nvPr/>
        </p:nvSpPr>
        <p:spPr>
          <a:xfrm>
            <a:off x="5180706" y="1219200"/>
            <a:ext cx="1600200" cy="381000"/>
          </a:xfrm>
          <a:prstGeom prst="borderCallout2">
            <a:avLst>
              <a:gd name="adj1" fmla="val 46250"/>
              <a:gd name="adj2" fmla="val 100596"/>
              <a:gd name="adj3" fmla="val 45683"/>
              <a:gd name="adj4" fmla="val 114882"/>
              <a:gd name="adj5" fmla="val 233884"/>
              <a:gd name="adj6" fmla="val 14499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Burner jet</a:t>
            </a:r>
          </a:p>
        </p:txBody>
      </p:sp>
      <p:sp>
        <p:nvSpPr>
          <p:cNvPr id="18" name="Line Callout 2 17"/>
          <p:cNvSpPr/>
          <p:nvPr/>
        </p:nvSpPr>
        <p:spPr>
          <a:xfrm>
            <a:off x="4572000" y="3188358"/>
            <a:ext cx="1600200" cy="381000"/>
          </a:xfrm>
          <a:prstGeom prst="borderCallout2">
            <a:avLst>
              <a:gd name="adj1" fmla="val 51691"/>
              <a:gd name="adj2" fmla="val -1786"/>
              <a:gd name="adj3" fmla="val 51811"/>
              <a:gd name="adj4" fmla="val -22023"/>
              <a:gd name="adj5" fmla="val 203884"/>
              <a:gd name="adj6" fmla="val -246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Exhaust port</a:t>
            </a:r>
          </a:p>
        </p:txBody>
      </p:sp>
    </p:spTree>
    <p:extLst>
      <p:ext uri="{BB962C8B-B14F-4D97-AF65-F5344CB8AC3E}">
        <p14:creationId xmlns:p14="http://schemas.microsoft.com/office/powerpoint/2010/main" val="1196256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Case heater</a:t>
            </a:r>
          </a:p>
        </p:txBody>
      </p:sp>
      <p:sp>
        <p:nvSpPr>
          <p:cNvPr id="3" name="TextBox 2">
            <a:extLst>
              <a:ext uri="{FF2B5EF4-FFF2-40B4-BE49-F238E27FC236}">
                <a16:creationId xmlns:a16="http://schemas.microsoft.com/office/drawing/2014/main" id="{E9ACE1DB-903A-0C0B-754F-3C43BDBDA627}"/>
              </a:ext>
            </a:extLst>
          </p:cNvPr>
          <p:cNvSpPr txBox="1"/>
          <p:nvPr/>
        </p:nvSpPr>
        <p:spPr>
          <a:xfrm>
            <a:off x="4193435" y="1524000"/>
            <a:ext cx="757130" cy="369332"/>
          </a:xfrm>
          <a:prstGeom prst="rect">
            <a:avLst/>
          </a:prstGeom>
          <a:noFill/>
        </p:spPr>
        <p:txBody>
          <a:bodyPr wrap="none" rtlCol="0">
            <a:spAutoFit/>
          </a:bodyPr>
          <a:lstStyle/>
          <a:p>
            <a:r>
              <a:rPr lang="en-US" dirty="0"/>
              <a:t>(later)</a:t>
            </a:r>
          </a:p>
        </p:txBody>
      </p:sp>
    </p:spTree>
    <p:extLst>
      <p:ext uri="{BB962C8B-B14F-4D97-AF65-F5344CB8AC3E}">
        <p14:creationId xmlns:p14="http://schemas.microsoft.com/office/powerpoint/2010/main" val="1092234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Flame Safety Board</a:t>
            </a:r>
          </a:p>
        </p:txBody>
      </p:sp>
      <p:sp>
        <p:nvSpPr>
          <p:cNvPr id="3" name="TextBox 2">
            <a:extLst>
              <a:ext uri="{FF2B5EF4-FFF2-40B4-BE49-F238E27FC236}">
                <a16:creationId xmlns:a16="http://schemas.microsoft.com/office/drawing/2014/main" id="{81986653-FE3A-565D-F68B-C8C40336F861}"/>
              </a:ext>
            </a:extLst>
          </p:cNvPr>
          <p:cNvSpPr txBox="1"/>
          <p:nvPr/>
        </p:nvSpPr>
        <p:spPr>
          <a:xfrm>
            <a:off x="4193435" y="1524000"/>
            <a:ext cx="757130" cy="369332"/>
          </a:xfrm>
          <a:prstGeom prst="rect">
            <a:avLst/>
          </a:prstGeom>
          <a:noFill/>
        </p:spPr>
        <p:txBody>
          <a:bodyPr wrap="none" rtlCol="0">
            <a:spAutoFit/>
          </a:bodyPr>
          <a:lstStyle/>
          <a:p>
            <a:r>
              <a:rPr lang="en-US" dirty="0"/>
              <a:t>(later)</a:t>
            </a:r>
          </a:p>
        </p:txBody>
      </p:sp>
    </p:spTree>
    <p:extLst>
      <p:ext uri="{BB962C8B-B14F-4D97-AF65-F5344CB8AC3E}">
        <p14:creationId xmlns:p14="http://schemas.microsoft.com/office/powerpoint/2010/main" val="725525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[opt] Isolated 4-20 </a:t>
            </a:r>
            <a:r>
              <a:rPr lang="en-US" sz="3200" dirty="0" err="1"/>
              <a:t>mADC</a:t>
            </a:r>
            <a:r>
              <a:rPr lang="en-US" sz="3200" dirty="0"/>
              <a:t> board (pre-2009)</a:t>
            </a:r>
          </a:p>
        </p:txBody>
      </p:sp>
      <p:pic>
        <p:nvPicPr>
          <p:cNvPr id="6146" name="Picture 2"/>
          <p:cNvPicPr>
            <a:picLocks noChangeAspect="1" noChangeArrowheads="1"/>
          </p:cNvPicPr>
          <p:nvPr/>
        </p:nvPicPr>
        <p:blipFill>
          <a:blip r:embed="rId3" cstate="print"/>
          <a:srcRect/>
          <a:stretch>
            <a:fillRect/>
          </a:stretch>
        </p:blipFill>
        <p:spPr bwMode="auto">
          <a:xfrm>
            <a:off x="1600200" y="1828800"/>
            <a:ext cx="6095702" cy="4572000"/>
          </a:xfrm>
          <a:prstGeom prst="rect">
            <a:avLst/>
          </a:prstGeom>
          <a:noFill/>
          <a:ln w="9525">
            <a:noFill/>
            <a:miter lim="800000"/>
            <a:headEnd/>
            <a:tailEnd/>
          </a:ln>
        </p:spPr>
      </p:pic>
      <p:sp>
        <p:nvSpPr>
          <p:cNvPr id="5" name="TextBox 4">
            <a:extLst>
              <a:ext uri="{FF2B5EF4-FFF2-40B4-BE49-F238E27FC236}">
                <a16:creationId xmlns:a16="http://schemas.microsoft.com/office/drawing/2014/main" id="{6CFA2829-A441-4A23-BAD0-509E82B6B4EE}"/>
              </a:ext>
            </a:extLst>
          </p:cNvPr>
          <p:cNvSpPr txBox="1"/>
          <p:nvPr/>
        </p:nvSpPr>
        <p:spPr>
          <a:xfrm>
            <a:off x="76200" y="1219200"/>
            <a:ext cx="3297414"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Zero adjustment pot</a:t>
            </a:r>
          </a:p>
        </p:txBody>
      </p:sp>
      <p:cxnSp>
        <p:nvCxnSpPr>
          <p:cNvPr id="6" name="Straight Arrow Connector 5">
            <a:extLst>
              <a:ext uri="{FF2B5EF4-FFF2-40B4-BE49-F238E27FC236}">
                <a16:creationId xmlns:a16="http://schemas.microsoft.com/office/drawing/2014/main" id="{17E4AE89-CCC3-4882-954A-402127D696A4}"/>
              </a:ext>
            </a:extLst>
          </p:cNvPr>
          <p:cNvCxnSpPr>
            <a:cxnSpLocks/>
            <a:stCxn id="5" idx="2"/>
          </p:cNvCxnSpPr>
          <p:nvPr/>
        </p:nvCxnSpPr>
        <p:spPr>
          <a:xfrm>
            <a:off x="1724907" y="1742420"/>
            <a:ext cx="1018293" cy="84838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CFA2829-A441-4A23-BAD0-509E82B6B4EE}"/>
              </a:ext>
            </a:extLst>
          </p:cNvPr>
          <p:cNvSpPr txBox="1"/>
          <p:nvPr/>
        </p:nvSpPr>
        <p:spPr>
          <a:xfrm>
            <a:off x="3526014" y="1219200"/>
            <a:ext cx="3297414"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Span adjustment pot</a:t>
            </a:r>
          </a:p>
        </p:txBody>
      </p:sp>
      <p:cxnSp>
        <p:nvCxnSpPr>
          <p:cNvPr id="13" name="Straight Arrow Connector 12">
            <a:extLst>
              <a:ext uri="{FF2B5EF4-FFF2-40B4-BE49-F238E27FC236}">
                <a16:creationId xmlns:a16="http://schemas.microsoft.com/office/drawing/2014/main" id="{17E4AE89-CCC3-4882-954A-402127D696A4}"/>
              </a:ext>
            </a:extLst>
          </p:cNvPr>
          <p:cNvCxnSpPr>
            <a:cxnSpLocks/>
            <a:stCxn id="12" idx="2"/>
          </p:cNvCxnSpPr>
          <p:nvPr/>
        </p:nvCxnSpPr>
        <p:spPr>
          <a:xfrm flipH="1">
            <a:off x="2819401" y="1742420"/>
            <a:ext cx="2355320" cy="145798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[opt] Isolated 4-20 </a:t>
            </a:r>
            <a:r>
              <a:rPr lang="en-US" sz="3200" dirty="0" err="1"/>
              <a:t>mADC</a:t>
            </a:r>
            <a:r>
              <a:rPr lang="en-US" sz="3200" dirty="0"/>
              <a:t> board (2009 and later)</a:t>
            </a:r>
          </a:p>
        </p:txBody>
      </p:sp>
      <p:sp>
        <p:nvSpPr>
          <p:cNvPr id="5" name="TextBox 4">
            <a:extLst>
              <a:ext uri="{FF2B5EF4-FFF2-40B4-BE49-F238E27FC236}">
                <a16:creationId xmlns:a16="http://schemas.microsoft.com/office/drawing/2014/main" id="{6CFA2829-A441-4A23-BAD0-509E82B6B4EE}"/>
              </a:ext>
            </a:extLst>
          </p:cNvPr>
          <p:cNvSpPr txBox="1"/>
          <p:nvPr/>
        </p:nvSpPr>
        <p:spPr>
          <a:xfrm>
            <a:off x="76200" y="1219200"/>
            <a:ext cx="3297414"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Zero adjustment pot</a:t>
            </a:r>
          </a:p>
        </p:txBody>
      </p:sp>
      <p:cxnSp>
        <p:nvCxnSpPr>
          <p:cNvPr id="6" name="Straight Arrow Connector 5">
            <a:extLst>
              <a:ext uri="{FF2B5EF4-FFF2-40B4-BE49-F238E27FC236}">
                <a16:creationId xmlns:a16="http://schemas.microsoft.com/office/drawing/2014/main" id="{17E4AE89-CCC3-4882-954A-402127D696A4}"/>
              </a:ext>
            </a:extLst>
          </p:cNvPr>
          <p:cNvCxnSpPr>
            <a:cxnSpLocks/>
            <a:stCxn id="5" idx="2"/>
          </p:cNvCxnSpPr>
          <p:nvPr/>
        </p:nvCxnSpPr>
        <p:spPr>
          <a:xfrm>
            <a:off x="1724907" y="1742420"/>
            <a:ext cx="1018293" cy="84838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CFA2829-A441-4A23-BAD0-509E82B6B4EE}"/>
              </a:ext>
            </a:extLst>
          </p:cNvPr>
          <p:cNvSpPr txBox="1"/>
          <p:nvPr/>
        </p:nvSpPr>
        <p:spPr>
          <a:xfrm>
            <a:off x="3526014" y="1219200"/>
            <a:ext cx="3297414" cy="523220"/>
          </a:xfrm>
          <a:prstGeom prst="rect">
            <a:avLst/>
          </a:prstGeom>
          <a:solidFill>
            <a:schemeClr val="bg1">
              <a:lumMod val="85000"/>
            </a:schemeClr>
          </a:solidFill>
        </p:spPr>
        <p:txBody>
          <a:bodyPr wrap="square" rtlCol="0" anchor="b">
            <a:spAutoFit/>
          </a:bodyPr>
          <a:lstStyle/>
          <a:p>
            <a:r>
              <a:rPr lang="en-US" sz="2800" dirty="0">
                <a:solidFill>
                  <a:srgbClr val="0070C0"/>
                </a:solidFill>
              </a:rPr>
              <a:t>Span adjustment pot</a:t>
            </a:r>
          </a:p>
        </p:txBody>
      </p:sp>
      <p:cxnSp>
        <p:nvCxnSpPr>
          <p:cNvPr id="13" name="Straight Arrow Connector 12">
            <a:extLst>
              <a:ext uri="{FF2B5EF4-FFF2-40B4-BE49-F238E27FC236}">
                <a16:creationId xmlns:a16="http://schemas.microsoft.com/office/drawing/2014/main" id="{17E4AE89-CCC3-4882-954A-402127D696A4}"/>
              </a:ext>
            </a:extLst>
          </p:cNvPr>
          <p:cNvCxnSpPr>
            <a:cxnSpLocks/>
            <a:stCxn id="12" idx="2"/>
          </p:cNvCxnSpPr>
          <p:nvPr/>
        </p:nvCxnSpPr>
        <p:spPr>
          <a:xfrm flipH="1">
            <a:off x="2819401" y="1742420"/>
            <a:ext cx="2355320" cy="145798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513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Startup procedure</a:t>
            </a:r>
          </a:p>
        </p:txBody>
      </p:sp>
      <p:sp>
        <p:nvSpPr>
          <p:cNvPr id="3" name="Content Placeholder 2"/>
          <p:cNvSpPr>
            <a:spLocks noGrp="1"/>
          </p:cNvSpPr>
          <p:nvPr>
            <p:ph idx="1"/>
          </p:nvPr>
        </p:nvSpPr>
        <p:spPr/>
        <p:txBody>
          <a:bodyPr>
            <a:normAutofit fontScale="92500" lnSpcReduction="10000"/>
          </a:bodyPr>
          <a:lstStyle/>
          <a:p>
            <a:r>
              <a:rPr lang="en-US" dirty="0"/>
              <a:t>Verify that fuel is available at the rear of the instrument @ 35 to 50 psig</a:t>
            </a:r>
          </a:p>
          <a:p>
            <a:endParaRPr lang="en-US" dirty="0"/>
          </a:p>
          <a:p>
            <a:r>
              <a:rPr lang="en-US" dirty="0"/>
              <a:t>Verify that burner air is available at the rear of the instrument @ 25 to 50 psig</a:t>
            </a:r>
          </a:p>
          <a:p>
            <a:endParaRPr lang="en-US" dirty="0"/>
          </a:p>
          <a:p>
            <a:endParaRPr lang="en-US" dirty="0"/>
          </a:p>
          <a:p>
            <a:r>
              <a:rPr lang="en-US" dirty="0"/>
              <a:t>Verify that sample is available at the rear of the instrument is @ __ psig (discussed earlier)</a:t>
            </a:r>
          </a:p>
        </p:txBody>
      </p:sp>
      <p:sp>
        <p:nvSpPr>
          <p:cNvPr id="4" name="TextBox 3"/>
          <p:cNvSpPr txBox="1"/>
          <p:nvPr/>
        </p:nvSpPr>
        <p:spPr>
          <a:xfrm>
            <a:off x="838200" y="3886200"/>
            <a:ext cx="7772400" cy="369332"/>
          </a:xfrm>
          <a:prstGeom prst="rect">
            <a:avLst/>
          </a:prstGeom>
          <a:noFill/>
        </p:spPr>
        <p:txBody>
          <a:bodyPr wrap="square" rtlCol="0">
            <a:spAutoFit/>
          </a:bodyPr>
          <a:lstStyle/>
          <a:p>
            <a:r>
              <a:rPr lang="en-US" dirty="0">
                <a:solidFill>
                  <a:schemeClr val="accent6">
                    <a:lumMod val="75000"/>
                  </a:schemeClr>
                </a:solidFill>
              </a:rPr>
              <a:t>* anything that gets us about +10 psig above our control setting is fine</a:t>
            </a:r>
            <a:endParaRPr lang="en-US" dirty="0"/>
          </a:p>
        </p:txBody>
      </p:sp>
      <p:sp>
        <p:nvSpPr>
          <p:cNvPr id="5" name="TextBox 4"/>
          <p:cNvSpPr txBox="1"/>
          <p:nvPr/>
        </p:nvSpPr>
        <p:spPr>
          <a:xfrm>
            <a:off x="838200" y="2362200"/>
            <a:ext cx="7772400" cy="369332"/>
          </a:xfrm>
          <a:prstGeom prst="rect">
            <a:avLst/>
          </a:prstGeom>
          <a:noFill/>
        </p:spPr>
        <p:txBody>
          <a:bodyPr wrap="square" rtlCol="0">
            <a:spAutoFit/>
          </a:bodyPr>
          <a:lstStyle/>
          <a:p>
            <a:r>
              <a:rPr lang="en-US" dirty="0">
                <a:solidFill>
                  <a:schemeClr val="accent6">
                    <a:lumMod val="75000"/>
                  </a:schemeClr>
                </a:solidFill>
              </a:rPr>
              <a:t>* anything that gets us about +10 psig above our control setting is fine</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Startup procedure</a:t>
            </a:r>
          </a:p>
        </p:txBody>
      </p:sp>
      <p:sp>
        <p:nvSpPr>
          <p:cNvPr id="3" name="Content Placeholder 2"/>
          <p:cNvSpPr>
            <a:spLocks noGrp="1"/>
          </p:cNvSpPr>
          <p:nvPr>
            <p:ph idx="1"/>
          </p:nvPr>
        </p:nvSpPr>
        <p:spPr/>
        <p:txBody>
          <a:bodyPr>
            <a:normAutofit fontScale="92500" lnSpcReduction="10000"/>
          </a:bodyPr>
          <a:lstStyle/>
          <a:p>
            <a:r>
              <a:rPr lang="en-US" dirty="0"/>
              <a:t>Lighting </a:t>
            </a:r>
            <a:r>
              <a:rPr lang="en-US" sz="1800" dirty="0"/>
              <a:t>(procedure available on line)</a:t>
            </a:r>
            <a:r>
              <a:rPr lang="en-US" dirty="0"/>
              <a:t>:</a:t>
            </a:r>
          </a:p>
          <a:p>
            <a:pPr lvl="1"/>
            <a:r>
              <a:rPr lang="en-US" dirty="0">
                <a:effectLst>
                  <a:outerShdw blurRad="38100" dist="38100" dir="2700000" algn="tl">
                    <a:srgbClr val="000000">
                      <a:alpha val="43137"/>
                    </a:srgbClr>
                  </a:outerShdw>
                </a:effectLst>
              </a:rPr>
              <a:t>Turn air pressure down to near 0 psi</a:t>
            </a:r>
          </a:p>
          <a:p>
            <a:pPr lvl="1"/>
            <a:r>
              <a:rPr lang="en-US" dirty="0"/>
              <a:t>Select “purge” </a:t>
            </a:r>
            <a:r>
              <a:rPr lang="en-US" dirty="0">
                <a:solidFill>
                  <a:srgbClr val="FF0000"/>
                </a:solidFill>
              </a:rPr>
              <a:t>(not “ignite”)</a:t>
            </a:r>
          </a:p>
          <a:p>
            <a:pPr lvl="1"/>
            <a:r>
              <a:rPr lang="en-US" dirty="0">
                <a:effectLst>
                  <a:outerShdw blurRad="38100" dist="38100" dir="2700000" algn="tl">
                    <a:srgbClr val="000000">
                      <a:alpha val="43137"/>
                    </a:srgbClr>
                  </a:outerShdw>
                </a:effectLst>
              </a:rPr>
              <a:t>Adjust fuel to 25 – 30 psi</a:t>
            </a:r>
          </a:p>
          <a:p>
            <a:pPr lvl="1"/>
            <a:r>
              <a:rPr lang="en-US" dirty="0"/>
              <a:t>Flood burner with fuel for 30 – 45 seconds</a:t>
            </a:r>
          </a:p>
          <a:p>
            <a:pPr lvl="1"/>
            <a:r>
              <a:rPr lang="en-US" dirty="0">
                <a:effectLst>
                  <a:outerShdw blurRad="38100" dist="38100" dir="2700000" algn="tl">
                    <a:srgbClr val="000000">
                      <a:alpha val="43137"/>
                    </a:srgbClr>
                  </a:outerShdw>
                </a:effectLst>
              </a:rPr>
              <a:t>Add 5 psi of air rapidly</a:t>
            </a:r>
          </a:p>
          <a:p>
            <a:pPr lvl="1"/>
            <a:r>
              <a:rPr lang="en-US" dirty="0"/>
              <a:t>Continue to raise air at ½ psi per minute </a:t>
            </a:r>
            <a:r>
              <a:rPr lang="en-US" b="1" u="sng" dirty="0"/>
              <a:t>AND</a:t>
            </a:r>
            <a:r>
              <a:rPr lang="en-US" dirty="0"/>
              <a:t> select “ignite”</a:t>
            </a:r>
          </a:p>
          <a:p>
            <a:pPr lvl="1"/>
            <a:r>
              <a:rPr lang="en-US" dirty="0">
                <a:effectLst>
                  <a:outerShdw blurRad="38100" dist="38100" dir="2700000" algn="tl">
                    <a:srgbClr val="000000">
                      <a:alpha val="43137"/>
                    </a:srgbClr>
                  </a:outerShdw>
                </a:effectLst>
              </a:rPr>
              <a:t>Wait for the pop (H</a:t>
            </a:r>
            <a:r>
              <a:rPr lang="en-US" baseline="-25000" dirty="0">
                <a:effectLst>
                  <a:outerShdw blurRad="38100" dist="38100" dir="2700000" algn="tl">
                    <a:srgbClr val="000000">
                      <a:alpha val="43137"/>
                    </a:srgbClr>
                  </a:outerShdw>
                </a:effectLst>
              </a:rPr>
              <a:t>2</a:t>
            </a:r>
            <a:r>
              <a:rPr lang="en-US" dirty="0">
                <a:effectLst>
                  <a:outerShdw blurRad="38100" dist="38100" dir="2700000" algn="tl">
                    <a:srgbClr val="000000">
                      <a:alpha val="43137"/>
                    </a:srgbClr>
                  </a:outerShdw>
                </a:effectLst>
              </a:rPr>
              <a:t> explosion)</a:t>
            </a:r>
          </a:p>
          <a:p>
            <a:pPr lvl="1"/>
            <a:r>
              <a:rPr lang="en-US" dirty="0"/>
              <a:t>Release the “purge/ignite” switch</a:t>
            </a:r>
          </a:p>
        </p:txBody>
      </p:sp>
      <p:sp>
        <p:nvSpPr>
          <p:cNvPr id="4" name="TextBox 3"/>
          <p:cNvSpPr txBox="1"/>
          <p:nvPr/>
        </p:nvSpPr>
        <p:spPr>
          <a:xfrm>
            <a:off x="762000" y="6324600"/>
            <a:ext cx="3513013" cy="369332"/>
          </a:xfrm>
          <a:prstGeom prst="rect">
            <a:avLst/>
          </a:prstGeom>
          <a:noFill/>
        </p:spPr>
        <p:txBody>
          <a:bodyPr wrap="none" rtlCol="0">
            <a:spAutoFit/>
          </a:bodyPr>
          <a:lstStyle/>
          <a:p>
            <a:r>
              <a:rPr lang="en-US" dirty="0">
                <a:solidFill>
                  <a:srgbClr val="0070C0"/>
                </a:solidFill>
              </a:rPr>
              <a:t>* A technical bulletin will be posted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5181600"/>
          </a:xfrm>
        </p:spPr>
        <p:txBody>
          <a:bodyPr>
            <a:normAutofit lnSpcReduction="10000"/>
          </a:bodyPr>
          <a:lstStyle/>
          <a:p>
            <a:pPr lvl="1"/>
            <a:r>
              <a:rPr lang="en-US" dirty="0"/>
              <a:t>(you might have to select “purge” for a few extra seconds while the heat builds up)</a:t>
            </a:r>
          </a:p>
          <a:p>
            <a:pPr lvl="1"/>
            <a:r>
              <a:rPr lang="en-US" dirty="0"/>
              <a:t>“It won’t light” scenarios presented later</a:t>
            </a:r>
          </a:p>
          <a:p>
            <a:pPr lvl="1"/>
            <a:r>
              <a:rPr lang="en-US" dirty="0"/>
              <a:t>Using a volt meter to observe flame temperature can/will reveal what is actually occurring in the burner.  </a:t>
            </a:r>
          </a:p>
          <a:p>
            <a:pPr lvl="2"/>
            <a:r>
              <a:rPr lang="en-US" dirty="0"/>
              <a:t>When voltage drops to less than (approx.) 1.0 vDC, the Flame Safety Board will latch the solenoid valve open. </a:t>
            </a:r>
          </a:p>
          <a:p>
            <a:pPr lvl="2"/>
            <a:r>
              <a:rPr lang="en-US" dirty="0"/>
              <a:t>Expect between 2.5 and 5.5 vDC at TP13 when unlit</a:t>
            </a:r>
          </a:p>
          <a:p>
            <a:pPr lvl="2"/>
            <a:r>
              <a:rPr lang="en-US" dirty="0"/>
              <a:t>Expect &lt; 250 mVDC (0.25 vDC) when lit (100 mVDC seems ideal)</a:t>
            </a:r>
          </a:p>
          <a:p>
            <a:pPr lvl="2"/>
            <a:r>
              <a:rPr lang="en-US" dirty="0"/>
              <a:t>Readings &lt; 75 </a:t>
            </a:r>
            <a:r>
              <a:rPr lang="en-US" dirty="0" err="1"/>
              <a:t>mVDC</a:t>
            </a:r>
            <a:r>
              <a:rPr lang="en-US" dirty="0"/>
              <a:t> indicate too much fuel / heat</a:t>
            </a:r>
          </a:p>
        </p:txBody>
      </p:sp>
      <p:sp>
        <p:nvSpPr>
          <p:cNvPr id="4" name="Title 1"/>
          <p:cNvSpPr txBox="1">
            <a:spLocks/>
          </p:cNvSpPr>
          <p:nvPr/>
        </p:nvSpPr>
        <p:spPr>
          <a:xfrm>
            <a:off x="6096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Startup procedure </a:t>
            </a:r>
          </a:p>
        </p:txBody>
      </p:sp>
      <p:sp>
        <p:nvSpPr>
          <p:cNvPr id="5" name="TextBox 4"/>
          <p:cNvSpPr txBox="1"/>
          <p:nvPr/>
        </p:nvSpPr>
        <p:spPr>
          <a:xfrm>
            <a:off x="6934200" y="642328"/>
            <a:ext cx="1295400" cy="369332"/>
          </a:xfrm>
          <a:prstGeom prst="rect">
            <a:avLst/>
          </a:prstGeom>
          <a:noFill/>
        </p:spPr>
        <p:txBody>
          <a:bodyPr wrap="square" rtlCol="0">
            <a:spAutoFit/>
          </a:bodyPr>
          <a:lstStyle/>
          <a:p>
            <a:r>
              <a:rPr lang="en-US" dirty="0"/>
              <a:t>(Continued)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Calibration</a:t>
            </a:r>
          </a:p>
        </p:txBody>
      </p:sp>
      <p:sp>
        <p:nvSpPr>
          <p:cNvPr id="3" name="Content Placeholder 2"/>
          <p:cNvSpPr>
            <a:spLocks noGrp="1"/>
          </p:cNvSpPr>
          <p:nvPr>
            <p:ph idx="1"/>
          </p:nvPr>
        </p:nvSpPr>
        <p:spPr>
          <a:xfrm>
            <a:off x="457200" y="1600200"/>
            <a:ext cx="8686800" cy="4983162"/>
          </a:xfrm>
        </p:spPr>
        <p:txBody>
          <a:bodyPr>
            <a:normAutofit/>
          </a:bodyPr>
          <a:lstStyle/>
          <a:p>
            <a:r>
              <a:rPr lang="en-US" dirty="0"/>
              <a:t>A typical calibration (mixed fuel)</a:t>
            </a:r>
          </a:p>
          <a:p>
            <a:pPr lvl="1"/>
            <a:r>
              <a:rPr lang="en-US" dirty="0"/>
              <a:t>Range 4 selected</a:t>
            </a:r>
          </a:p>
          <a:p>
            <a:pPr lvl="1"/>
            <a:r>
              <a:rPr lang="en-US" dirty="0"/>
              <a:t>Internal pressures:</a:t>
            </a:r>
          </a:p>
          <a:p>
            <a:pPr lvl="2"/>
            <a:r>
              <a:rPr lang="en-US" dirty="0"/>
              <a:t>Fuel @ 25, Air @ 15, Sample @ 3</a:t>
            </a:r>
          </a:p>
          <a:p>
            <a:pPr lvl="1"/>
            <a:r>
              <a:rPr lang="en-US" dirty="0"/>
              <a:t>Flow N</a:t>
            </a:r>
            <a:r>
              <a:rPr lang="en-US" baseline="-25000" dirty="0"/>
              <a:t>2</a:t>
            </a:r>
            <a:r>
              <a:rPr lang="en-US" dirty="0"/>
              <a:t> (apply pressure*) … wait … adjust zero pot</a:t>
            </a:r>
          </a:p>
          <a:p>
            <a:pPr lvl="1"/>
            <a:r>
              <a:rPr lang="en-US" dirty="0"/>
              <a:t>Flow 100 ppm gas … wait … adjust gain/span pot to achieve a reading of 100%</a:t>
            </a:r>
          </a:p>
          <a:p>
            <a:pPr lvl="2"/>
            <a:r>
              <a:rPr lang="en-US" dirty="0"/>
              <a:t>Or flow 80 ppm gas … wait … adjust pot to achieve 80%</a:t>
            </a:r>
          </a:p>
          <a:p>
            <a:pPr lvl="2"/>
            <a:r>
              <a:rPr lang="en-US" dirty="0"/>
              <a:t>For other calibration scenarios use the 400A Calculator (demonstrated later)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is good … if:</a:t>
            </a:r>
          </a:p>
        </p:txBody>
      </p:sp>
      <p:sp>
        <p:nvSpPr>
          <p:cNvPr id="3" name="Content Placeholder 2"/>
          <p:cNvSpPr>
            <a:spLocks noGrp="1"/>
          </p:cNvSpPr>
          <p:nvPr>
            <p:ph idx="1"/>
          </p:nvPr>
        </p:nvSpPr>
        <p:spPr>
          <a:xfrm>
            <a:off x="457200" y="1371600"/>
            <a:ext cx="8229600" cy="5257800"/>
          </a:xfrm>
        </p:spPr>
        <p:txBody>
          <a:bodyPr>
            <a:normAutofit lnSpcReduction="10000"/>
          </a:bodyPr>
          <a:lstStyle/>
          <a:p>
            <a:r>
              <a:rPr lang="en-US" dirty="0">
                <a:effectLst>
                  <a:outerShdw blurRad="38100" dist="38100" dir="2700000" algn="tl">
                    <a:srgbClr val="000000">
                      <a:alpha val="43137"/>
                    </a:srgbClr>
                  </a:outerShdw>
                </a:effectLst>
              </a:rPr>
              <a:t>Flame light is lit</a:t>
            </a:r>
          </a:p>
          <a:p>
            <a:r>
              <a:rPr lang="en-US" dirty="0"/>
              <a:t>Internal pressures are:</a:t>
            </a:r>
          </a:p>
          <a:p>
            <a:pPr lvl="1"/>
            <a:r>
              <a:rPr lang="en-US" dirty="0"/>
              <a:t> Fuel = 25psi*, Air = 15psi*, Sample = 5psi*</a:t>
            </a:r>
          </a:p>
          <a:p>
            <a:pPr marL="3175" lvl="1" indent="0">
              <a:buNone/>
            </a:pPr>
            <a:r>
              <a:rPr lang="en-US" sz="2000" dirty="0"/>
              <a:t>              (* or as defined by your SOP or affixed placard from RIGAS)</a:t>
            </a:r>
          </a:p>
          <a:p>
            <a:r>
              <a:rPr lang="en-US" dirty="0">
                <a:effectLst>
                  <a:outerShdw blurRad="38100" dist="38100" dir="2700000" algn="tl">
                    <a:srgbClr val="000000">
                      <a:alpha val="43137"/>
                    </a:srgbClr>
                  </a:outerShdw>
                </a:effectLst>
              </a:rPr>
              <a:t>Responds to zero, span, and process gases</a:t>
            </a:r>
          </a:p>
          <a:p>
            <a:r>
              <a:rPr lang="en-US" dirty="0"/>
              <a:t>Range switch is in its ‘usual’ position</a:t>
            </a:r>
          </a:p>
          <a:p>
            <a:r>
              <a:rPr lang="en-US" dirty="0">
                <a:effectLst>
                  <a:outerShdw blurRad="38100" dist="38100" dir="2700000" algn="tl">
                    <a:srgbClr val="000000">
                      <a:alpha val="43137"/>
                    </a:srgbClr>
                  </a:outerShdw>
                </a:effectLst>
              </a:rPr>
              <a:t>Zero pot is &gt;50% (the higher, the better)</a:t>
            </a:r>
          </a:p>
          <a:p>
            <a:r>
              <a:rPr lang="en-US" dirty="0"/>
              <a:t>Process changes are sensed quickly</a:t>
            </a:r>
          </a:p>
          <a:p>
            <a:r>
              <a:rPr lang="en-US" dirty="0">
                <a:effectLst>
                  <a:outerShdw blurRad="38100" dist="38100" dir="2700000" algn="tl">
                    <a:srgbClr val="000000">
                      <a:alpha val="43137"/>
                    </a:srgbClr>
                  </a:outerShdw>
                </a:effectLst>
              </a:rPr>
              <a:t>Internal sample pressure does not change when going from cal gases to sample gas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r>
              <a:rPr lang="en-US" dirty="0"/>
              <a:t>FID … Flame Ionization Detection</a:t>
            </a:r>
          </a:p>
          <a:p>
            <a:r>
              <a:rPr lang="en-US" dirty="0"/>
              <a:t>Burning a hydrocarbon compound liberates electrons and positive ions</a:t>
            </a:r>
          </a:p>
          <a:p>
            <a:pPr lvl="1"/>
            <a:r>
              <a:rPr lang="en-US" dirty="0"/>
              <a:t>The number of ions (analyzer response) can be roughly estimated by the carbon number</a:t>
            </a:r>
          </a:p>
          <a:p>
            <a:pPr lvl="2"/>
            <a:r>
              <a:rPr lang="en-US" dirty="0"/>
              <a:t>Methane (CH</a:t>
            </a:r>
            <a:r>
              <a:rPr lang="en-US" baseline="-25000" dirty="0"/>
              <a:t>4</a:t>
            </a:r>
            <a:r>
              <a:rPr lang="en-US" dirty="0"/>
              <a:t>) has an effective carbon number of 1</a:t>
            </a:r>
          </a:p>
          <a:p>
            <a:pPr lvl="2"/>
            <a:r>
              <a:rPr lang="en-US" dirty="0"/>
              <a:t>Hexane (C</a:t>
            </a:r>
            <a:r>
              <a:rPr lang="en-US" baseline="-25000" dirty="0"/>
              <a:t>6</a:t>
            </a:r>
            <a:r>
              <a:rPr lang="en-US" dirty="0"/>
              <a:t>H</a:t>
            </a:r>
            <a:r>
              <a:rPr lang="en-US" baseline="-25000" dirty="0"/>
              <a:t>14</a:t>
            </a:r>
            <a:r>
              <a:rPr lang="en-US" dirty="0"/>
              <a:t>) has an effective carbon number of 6</a:t>
            </a:r>
          </a:p>
          <a:p>
            <a:pPr lvl="2"/>
            <a:r>
              <a:rPr lang="en-US" dirty="0"/>
              <a:t>Methanol (CH</a:t>
            </a:r>
            <a:r>
              <a:rPr lang="en-US" baseline="-25000" dirty="0"/>
              <a:t>3</a:t>
            </a:r>
            <a:r>
              <a:rPr lang="en-US" dirty="0"/>
              <a:t>OH) has an effective carbon number of 0.76 (the OH radical affects the liberation of the ions)</a:t>
            </a:r>
          </a:p>
          <a:p>
            <a:pPr lvl="1"/>
            <a:r>
              <a:rPr lang="en-US" dirty="0"/>
              <a:t>Therefore, burning 600 ppm of Methane looks EXACTLY like burning 100 ppm of Hexane.  In this example, Hexane is said to have a 600 ppm equivalent Methane response.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what is it supposed to read?</a:t>
            </a:r>
          </a:p>
        </p:txBody>
      </p:sp>
      <p:sp>
        <p:nvSpPr>
          <p:cNvPr id="3" name="Content Placeholder 2"/>
          <p:cNvSpPr>
            <a:spLocks noGrp="1"/>
          </p:cNvSpPr>
          <p:nvPr>
            <p:ph idx="1"/>
          </p:nvPr>
        </p:nvSpPr>
        <p:spPr>
          <a:xfrm>
            <a:off x="457200" y="1600200"/>
            <a:ext cx="8229600" cy="4724400"/>
          </a:xfrm>
        </p:spPr>
        <p:txBody>
          <a:bodyPr>
            <a:normAutofit lnSpcReduction="10000"/>
          </a:bodyPr>
          <a:lstStyle/>
          <a:p>
            <a:r>
              <a:rPr lang="en-US" dirty="0"/>
              <a:t>This is a “percent of range” instrument. That is, the readings are based on percent of the calibration parameters.</a:t>
            </a:r>
          </a:p>
          <a:p>
            <a:pPr lvl="1"/>
            <a:r>
              <a:rPr lang="en-US" dirty="0"/>
              <a:t>Example:</a:t>
            </a:r>
          </a:p>
          <a:p>
            <a:pPr lvl="2"/>
            <a:r>
              <a:rPr lang="en-US" dirty="0"/>
              <a:t>Calibrated range: 0-300 ppm (0-100% displayed)</a:t>
            </a:r>
          </a:p>
          <a:p>
            <a:pPr lvl="2"/>
            <a:r>
              <a:rPr lang="en-US" dirty="0"/>
              <a:t>Cal gas is 150 ppm</a:t>
            </a:r>
          </a:p>
          <a:p>
            <a:pPr lvl="2"/>
            <a:r>
              <a:rPr lang="en-US" dirty="0"/>
              <a:t>150 / 300 = 50% … therefore calibrate to achieve a reading of 50.0 on the display </a:t>
            </a:r>
          </a:p>
          <a:p>
            <a:r>
              <a:rPr lang="en-US" dirty="0"/>
              <a:t>Go to RIGAS’ 400A Calculator (an interactive Excel Spreadsheet) for a demonstration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won’t light”</a:t>
            </a:r>
          </a:p>
        </p:txBody>
      </p:sp>
      <p:sp>
        <p:nvSpPr>
          <p:cNvPr id="3" name="Content Placeholder 2"/>
          <p:cNvSpPr>
            <a:spLocks noGrp="1"/>
          </p:cNvSpPr>
          <p:nvPr>
            <p:ph idx="1"/>
          </p:nvPr>
        </p:nvSpPr>
        <p:spPr>
          <a:xfrm>
            <a:off x="457200" y="1524000"/>
            <a:ext cx="8229600" cy="4068763"/>
          </a:xfrm>
        </p:spPr>
        <p:txBody>
          <a:bodyPr>
            <a:normAutofit lnSpcReduction="10000"/>
          </a:bodyPr>
          <a:lstStyle/>
          <a:p>
            <a:pPr marL="0" indent="0">
              <a:buNone/>
            </a:pPr>
            <a:r>
              <a:rPr lang="en-US" dirty="0"/>
              <a:t>Here are some possibilities:</a:t>
            </a:r>
          </a:p>
          <a:p>
            <a:r>
              <a:rPr lang="en-US" dirty="0">
                <a:effectLst>
                  <a:outerShdw blurRad="38100" dist="38100" dir="2700000" algn="tl">
                    <a:srgbClr val="000000">
                      <a:alpha val="43137"/>
                    </a:srgbClr>
                  </a:outerShdw>
                </a:effectLst>
              </a:rPr>
              <a:t>Burner has an air leak</a:t>
            </a:r>
          </a:p>
          <a:p>
            <a:r>
              <a:rPr lang="en-US" dirty="0"/>
              <a:t>Glow plug is burned out</a:t>
            </a:r>
          </a:p>
          <a:p>
            <a:r>
              <a:rPr lang="en-US" dirty="0">
                <a:effectLst>
                  <a:outerShdw blurRad="38100" dist="38100" dir="2700000" algn="tl">
                    <a:srgbClr val="000000">
                      <a:alpha val="43137"/>
                    </a:srgbClr>
                  </a:outerShdw>
                </a:effectLst>
              </a:rPr>
              <a:t>Not enough fuel flow</a:t>
            </a:r>
          </a:p>
          <a:p>
            <a:r>
              <a:rPr lang="en-US" dirty="0"/>
              <a:t>Not enough air flow</a:t>
            </a:r>
          </a:p>
          <a:p>
            <a:r>
              <a:rPr lang="en-US" dirty="0">
                <a:effectLst>
                  <a:outerShdw blurRad="38100" dist="38100" dir="2700000" algn="tl">
                    <a:srgbClr val="000000">
                      <a:alpha val="43137"/>
                    </a:srgbClr>
                  </a:outerShdw>
                </a:effectLst>
              </a:rPr>
              <a:t>Burner jet is deformed</a:t>
            </a:r>
          </a:p>
          <a:p>
            <a:r>
              <a:rPr lang="en-US" dirty="0"/>
              <a:t>Thermistor is bad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won’t light”</a:t>
            </a:r>
          </a:p>
        </p:txBody>
      </p:sp>
      <p:sp>
        <p:nvSpPr>
          <p:cNvPr id="3" name="Content Placeholder 2"/>
          <p:cNvSpPr>
            <a:spLocks noGrp="1"/>
          </p:cNvSpPr>
          <p:nvPr>
            <p:ph idx="1"/>
          </p:nvPr>
        </p:nvSpPr>
        <p:spPr/>
        <p:txBody>
          <a:bodyPr/>
          <a:lstStyle/>
          <a:p>
            <a:r>
              <a:rPr lang="en-US" b="1" dirty="0">
                <a:solidFill>
                  <a:srgbClr val="0070C0"/>
                </a:solidFill>
              </a:rPr>
              <a:t>Burner has an air leak</a:t>
            </a:r>
          </a:p>
          <a:p>
            <a:r>
              <a:rPr lang="en-US" dirty="0"/>
              <a:t>Glow plug is burned out</a:t>
            </a:r>
          </a:p>
          <a:p>
            <a:r>
              <a:rPr lang="en-US" dirty="0"/>
              <a:t>Not enough fuel flow</a:t>
            </a:r>
          </a:p>
          <a:p>
            <a:r>
              <a:rPr lang="en-US" dirty="0"/>
              <a:t>Not enough air flow</a:t>
            </a:r>
          </a:p>
          <a:p>
            <a:r>
              <a:rPr lang="en-US" dirty="0"/>
              <a:t>Burner jet is deformed</a:t>
            </a:r>
          </a:p>
          <a:p>
            <a:r>
              <a:rPr lang="en-US" dirty="0" err="1"/>
              <a:t>Thermistor</a:t>
            </a:r>
            <a:r>
              <a:rPr lang="en-US" dirty="0"/>
              <a:t> is bad</a:t>
            </a:r>
          </a:p>
        </p:txBody>
      </p:sp>
    </p:spTree>
    <p:extLst>
      <p:ext uri="{BB962C8B-B14F-4D97-AF65-F5344CB8AC3E}">
        <p14:creationId xmlns:p14="http://schemas.microsoft.com/office/powerpoint/2010/main" val="2381040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won’t light” (air leak)</a:t>
            </a:r>
          </a:p>
        </p:txBody>
      </p:sp>
      <p:sp>
        <p:nvSpPr>
          <p:cNvPr id="3" name="Content Placeholder 2"/>
          <p:cNvSpPr>
            <a:spLocks noGrp="1"/>
          </p:cNvSpPr>
          <p:nvPr>
            <p:ph idx="1"/>
          </p:nvPr>
        </p:nvSpPr>
        <p:spPr/>
        <p:txBody>
          <a:bodyPr/>
          <a:lstStyle/>
          <a:p>
            <a:r>
              <a:rPr lang="en-US" dirty="0"/>
              <a:t>Pops</a:t>
            </a:r>
          </a:p>
          <a:p>
            <a:r>
              <a:rPr lang="en-US" dirty="0" err="1"/>
              <a:t>Thermistor</a:t>
            </a:r>
            <a:r>
              <a:rPr lang="en-US" dirty="0"/>
              <a:t> doesn’t see enough heat</a:t>
            </a:r>
          </a:p>
          <a:p>
            <a:pPr lvl="1"/>
            <a:r>
              <a:rPr lang="en-US" dirty="0"/>
              <a:t>Measure TP13 to TP8 (</a:t>
            </a:r>
            <a:r>
              <a:rPr lang="en-US" dirty="0" err="1"/>
              <a:t>gnd</a:t>
            </a:r>
            <a:r>
              <a:rPr lang="en-US" dirty="0"/>
              <a:t>)</a:t>
            </a:r>
          </a:p>
          <a:p>
            <a:pPr lvl="2"/>
            <a:r>
              <a:rPr lang="en-US" dirty="0"/>
              <a:t>2 to 5 vDC means no flame</a:t>
            </a:r>
          </a:p>
          <a:p>
            <a:pPr lvl="2"/>
            <a:r>
              <a:rPr lang="en-US" dirty="0"/>
              <a:t>1.0 vDC is the minimum to lock in the flame safety</a:t>
            </a:r>
          </a:p>
          <a:p>
            <a:pPr lvl="2"/>
            <a:r>
              <a:rPr lang="en-US" dirty="0"/>
              <a:t>0.1 vDC is a good typical operating temperature</a:t>
            </a:r>
          </a:p>
          <a:p>
            <a:r>
              <a:rPr lang="en-US" dirty="0"/>
              <a:t>Chimney is not seated</a:t>
            </a:r>
          </a:p>
          <a:p>
            <a:r>
              <a:rPr lang="en-US" dirty="0"/>
              <a:t>Burner cap loose (&amp; not oriented correctly)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Rosemount PAD - Anaheim\400A (THC) (circa 2009)\Pictures, general\400A burner\400A burner assembly pictorial 2 - cleaned 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664732"/>
            <a:ext cx="2043864" cy="41886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“It won’t light” (air leak)</a:t>
            </a:r>
          </a:p>
        </p:txBody>
      </p:sp>
      <p:sp>
        <p:nvSpPr>
          <p:cNvPr id="5" name="Down Arrow 4"/>
          <p:cNvSpPr/>
          <p:nvPr/>
        </p:nvSpPr>
        <p:spPr>
          <a:xfrm rot="17318904">
            <a:off x="2535478" y="1094695"/>
            <a:ext cx="484632" cy="216129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7318904">
            <a:off x="2611678" y="3152094"/>
            <a:ext cx="484632" cy="216129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8600" y="1295400"/>
            <a:ext cx="2773773" cy="369332"/>
          </a:xfrm>
          <a:prstGeom prst="rect">
            <a:avLst/>
          </a:prstGeom>
          <a:noFill/>
        </p:spPr>
        <p:txBody>
          <a:bodyPr wrap="none" rtlCol="0">
            <a:spAutoFit/>
          </a:bodyPr>
          <a:lstStyle/>
          <a:p>
            <a:r>
              <a:rPr lang="en-US" dirty="0">
                <a:solidFill>
                  <a:srgbClr val="FF0000"/>
                </a:solidFill>
              </a:rPr>
              <a:t>Burner cap loose or skewed</a:t>
            </a:r>
          </a:p>
        </p:txBody>
      </p:sp>
      <p:sp>
        <p:nvSpPr>
          <p:cNvPr id="7" name="TextBox 6"/>
          <p:cNvSpPr txBox="1"/>
          <p:nvPr/>
        </p:nvSpPr>
        <p:spPr>
          <a:xfrm>
            <a:off x="381000" y="3429000"/>
            <a:ext cx="2532616" cy="369332"/>
          </a:xfrm>
          <a:prstGeom prst="rect">
            <a:avLst/>
          </a:prstGeom>
          <a:noFill/>
        </p:spPr>
        <p:txBody>
          <a:bodyPr wrap="none" rtlCol="0">
            <a:spAutoFit/>
          </a:bodyPr>
          <a:lstStyle/>
          <a:p>
            <a:r>
              <a:rPr lang="en-US" dirty="0">
                <a:solidFill>
                  <a:srgbClr val="FF0000"/>
                </a:solidFill>
              </a:rPr>
              <a:t>Collector not seated fully</a:t>
            </a:r>
          </a:p>
        </p:txBody>
      </p:sp>
      <p:sp>
        <p:nvSpPr>
          <p:cNvPr id="4" name="TextBox 3"/>
          <p:cNvSpPr txBox="1"/>
          <p:nvPr/>
        </p:nvSpPr>
        <p:spPr>
          <a:xfrm>
            <a:off x="5313806" y="1436677"/>
            <a:ext cx="3442536" cy="1477328"/>
          </a:xfrm>
          <a:prstGeom prst="rect">
            <a:avLst/>
          </a:prstGeom>
          <a:noFill/>
        </p:spPr>
        <p:txBody>
          <a:bodyPr wrap="square" rtlCol="0">
            <a:spAutoFit/>
          </a:bodyPr>
          <a:lstStyle/>
          <a:p>
            <a:r>
              <a:rPr lang="en-US" dirty="0"/>
              <a:t>The ceramic disc (burner cap) has a lip that needs to set down in to the chimney, and then held down with the threaded collar.  The collar just needs to be snug.</a:t>
            </a:r>
          </a:p>
        </p:txBody>
      </p:sp>
      <p:sp>
        <p:nvSpPr>
          <p:cNvPr id="8" name="TextBox 7"/>
          <p:cNvSpPr txBox="1"/>
          <p:nvPr/>
        </p:nvSpPr>
        <p:spPr>
          <a:xfrm>
            <a:off x="3967006" y="2971800"/>
            <a:ext cx="985994" cy="338554"/>
          </a:xfrm>
          <a:prstGeom prst="rect">
            <a:avLst/>
          </a:prstGeom>
          <a:noFill/>
        </p:spPr>
        <p:txBody>
          <a:bodyPr wrap="square" rtlCol="0">
            <a:spAutoFit/>
          </a:bodyPr>
          <a:lstStyle/>
          <a:p>
            <a:r>
              <a:rPr lang="en-US" sz="1600" b="1" dirty="0"/>
              <a:t>Chimney</a:t>
            </a:r>
          </a:p>
        </p:txBody>
      </p:sp>
      <p:sp>
        <p:nvSpPr>
          <p:cNvPr id="10" name="TextBox 9"/>
          <p:cNvSpPr txBox="1"/>
          <p:nvPr/>
        </p:nvSpPr>
        <p:spPr>
          <a:xfrm>
            <a:off x="5452889" y="3657599"/>
            <a:ext cx="3442536" cy="2862322"/>
          </a:xfrm>
          <a:prstGeom prst="rect">
            <a:avLst/>
          </a:prstGeom>
          <a:noFill/>
        </p:spPr>
        <p:txBody>
          <a:bodyPr wrap="square" rtlCol="0">
            <a:spAutoFit/>
          </a:bodyPr>
          <a:lstStyle/>
          <a:p>
            <a:r>
              <a:rPr lang="en-US" dirty="0"/>
              <a:t>The collector has a tin can (shell or shroud) that needs to set down fairly flush with the manifold base.  In order to achieve this, the tin can needs to be pried open.  We use spring clip pliers to spread the can open just enough so that it can get over the lip of the manifold base. Once in place, cinch down the pipe clamp snug.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won’t light” (air leak)</a:t>
            </a:r>
          </a:p>
        </p:txBody>
      </p:sp>
      <p:sp>
        <p:nvSpPr>
          <p:cNvPr id="8" name="Oval 7"/>
          <p:cNvSpPr/>
          <p:nvPr/>
        </p:nvSpPr>
        <p:spPr>
          <a:xfrm>
            <a:off x="3352800" y="2514600"/>
            <a:ext cx="2438400" cy="23622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724400" y="3352800"/>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38600" y="3352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038600" y="4038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09800" y="3352800"/>
            <a:ext cx="1447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33600" y="3200400"/>
            <a:ext cx="304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486400" y="1981200"/>
            <a:ext cx="1685974" cy="523220"/>
          </a:xfrm>
          <a:prstGeom prst="rect">
            <a:avLst/>
          </a:prstGeom>
          <a:noFill/>
        </p:spPr>
        <p:txBody>
          <a:bodyPr wrap="none" rtlCol="0">
            <a:spAutoFit/>
          </a:bodyPr>
          <a:lstStyle/>
          <a:p>
            <a:r>
              <a:rPr lang="en-US" sz="2800" b="1" dirty="0"/>
              <a:t>Glow plug</a:t>
            </a:r>
          </a:p>
        </p:txBody>
      </p:sp>
      <p:sp>
        <p:nvSpPr>
          <p:cNvPr id="15" name="TextBox 14"/>
          <p:cNvSpPr txBox="1"/>
          <p:nvPr/>
        </p:nvSpPr>
        <p:spPr>
          <a:xfrm>
            <a:off x="2895600" y="1447800"/>
            <a:ext cx="2697790" cy="523220"/>
          </a:xfrm>
          <a:prstGeom prst="rect">
            <a:avLst/>
          </a:prstGeom>
          <a:noFill/>
        </p:spPr>
        <p:txBody>
          <a:bodyPr wrap="none" rtlCol="0">
            <a:spAutoFit/>
          </a:bodyPr>
          <a:lstStyle/>
          <a:p>
            <a:r>
              <a:rPr lang="en-US" sz="2800" b="1" dirty="0" err="1"/>
              <a:t>Thermistor</a:t>
            </a:r>
            <a:r>
              <a:rPr lang="en-US" sz="2800" b="1" dirty="0"/>
              <a:t> posts</a:t>
            </a:r>
          </a:p>
        </p:txBody>
      </p:sp>
      <p:sp>
        <p:nvSpPr>
          <p:cNvPr id="16" name="TextBox 15"/>
          <p:cNvSpPr txBox="1"/>
          <p:nvPr/>
        </p:nvSpPr>
        <p:spPr>
          <a:xfrm>
            <a:off x="838200" y="2057400"/>
            <a:ext cx="2330831" cy="523220"/>
          </a:xfrm>
          <a:prstGeom prst="rect">
            <a:avLst/>
          </a:prstGeom>
          <a:noFill/>
        </p:spPr>
        <p:txBody>
          <a:bodyPr wrap="none" rtlCol="0">
            <a:spAutoFit/>
          </a:bodyPr>
          <a:lstStyle/>
          <a:p>
            <a:r>
              <a:rPr lang="en-US" sz="2800" b="1" dirty="0"/>
              <a:t>Exhaust fitting</a:t>
            </a:r>
          </a:p>
        </p:txBody>
      </p:sp>
      <p:cxnSp>
        <p:nvCxnSpPr>
          <p:cNvPr id="18" name="Straight Arrow Connector 17"/>
          <p:cNvCxnSpPr/>
          <p:nvPr/>
        </p:nvCxnSpPr>
        <p:spPr>
          <a:xfrm rot="10800000" flipV="1">
            <a:off x="5410200" y="2666998"/>
            <a:ext cx="838202" cy="762002"/>
          </a:xfrm>
          <a:prstGeom prst="straightConnector1">
            <a:avLst/>
          </a:prstGeom>
          <a:ln w="285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828802" y="2590800"/>
            <a:ext cx="838198" cy="609600"/>
          </a:xfrm>
          <a:prstGeom prst="straightConnector1">
            <a:avLst/>
          </a:prstGeom>
          <a:ln w="285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3657601" y="2514599"/>
            <a:ext cx="1143000" cy="228602"/>
          </a:xfrm>
          <a:prstGeom prst="straightConnector1">
            <a:avLst/>
          </a:prstGeom>
          <a:ln w="285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Down Arrow 24"/>
          <p:cNvSpPr/>
          <p:nvPr/>
        </p:nvSpPr>
        <p:spPr>
          <a:xfrm rot="10800000">
            <a:off x="4267200" y="5410200"/>
            <a:ext cx="484632" cy="533400"/>
          </a:xfrm>
          <a:prstGeom prst="downArrow">
            <a:avLst/>
          </a:prstGeom>
          <a:solidFill>
            <a:srgbClr val="F835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rot="5400000">
            <a:off x="3447288" y="5163312"/>
            <a:ext cx="484632" cy="978408"/>
          </a:xfrm>
          <a:prstGeom prst="downArrow">
            <a:avLst/>
          </a:prstGeom>
          <a:solidFill>
            <a:srgbClr val="F835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953000" y="5297270"/>
            <a:ext cx="3505200" cy="646331"/>
          </a:xfrm>
          <a:prstGeom prst="rect">
            <a:avLst/>
          </a:prstGeom>
          <a:noFill/>
        </p:spPr>
        <p:txBody>
          <a:bodyPr wrap="square" rtlCol="0">
            <a:spAutoFit/>
          </a:bodyPr>
          <a:lstStyle/>
          <a:p>
            <a:r>
              <a:rPr lang="en-US" dirty="0"/>
              <a:t>Heat rises and passes directly past the </a:t>
            </a:r>
            <a:r>
              <a:rPr lang="en-US" dirty="0" err="1"/>
              <a:t>thermistor</a:t>
            </a:r>
            <a:r>
              <a:rPr lang="en-US" dirty="0"/>
              <a:t> bead</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won’t light”</a:t>
            </a:r>
          </a:p>
        </p:txBody>
      </p:sp>
      <p:sp>
        <p:nvSpPr>
          <p:cNvPr id="3" name="Content Placeholder 2"/>
          <p:cNvSpPr>
            <a:spLocks noGrp="1"/>
          </p:cNvSpPr>
          <p:nvPr>
            <p:ph idx="1"/>
          </p:nvPr>
        </p:nvSpPr>
        <p:spPr/>
        <p:txBody>
          <a:bodyPr/>
          <a:lstStyle/>
          <a:p>
            <a:r>
              <a:rPr lang="en-US" dirty="0"/>
              <a:t>Burner has an air leak</a:t>
            </a:r>
          </a:p>
          <a:p>
            <a:r>
              <a:rPr lang="en-US" b="1" dirty="0">
                <a:solidFill>
                  <a:srgbClr val="0070C0"/>
                </a:solidFill>
              </a:rPr>
              <a:t>Glow plug is burned out</a:t>
            </a:r>
          </a:p>
          <a:p>
            <a:r>
              <a:rPr lang="en-US" dirty="0"/>
              <a:t>Not enough fuel flow</a:t>
            </a:r>
          </a:p>
          <a:p>
            <a:r>
              <a:rPr lang="en-US" dirty="0"/>
              <a:t>Not enough air flow</a:t>
            </a:r>
          </a:p>
          <a:p>
            <a:r>
              <a:rPr lang="en-US" dirty="0"/>
              <a:t>Burner jet is deformed</a:t>
            </a:r>
          </a:p>
          <a:p>
            <a:r>
              <a:rPr lang="en-US" dirty="0" err="1"/>
              <a:t>Thermistor</a:t>
            </a:r>
            <a:r>
              <a:rPr lang="en-US" dirty="0"/>
              <a:t> is bad</a:t>
            </a:r>
          </a:p>
        </p:txBody>
      </p:sp>
    </p:spTree>
    <p:extLst>
      <p:ext uri="{BB962C8B-B14F-4D97-AF65-F5344CB8AC3E}">
        <p14:creationId xmlns:p14="http://schemas.microsoft.com/office/powerpoint/2010/main" val="7582482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won’t light” (glow plug issue)</a:t>
            </a:r>
          </a:p>
        </p:txBody>
      </p:sp>
      <p:sp>
        <p:nvSpPr>
          <p:cNvPr id="3" name="Content Placeholder 2"/>
          <p:cNvSpPr>
            <a:spLocks noGrp="1"/>
          </p:cNvSpPr>
          <p:nvPr>
            <p:ph idx="1"/>
          </p:nvPr>
        </p:nvSpPr>
        <p:spPr>
          <a:xfrm>
            <a:off x="457200" y="1600200"/>
            <a:ext cx="8229600" cy="4953000"/>
          </a:xfrm>
        </p:spPr>
        <p:txBody>
          <a:bodyPr>
            <a:normAutofit fontScale="85000" lnSpcReduction="20000"/>
          </a:bodyPr>
          <a:lstStyle/>
          <a:p>
            <a:r>
              <a:rPr lang="en-US" dirty="0"/>
              <a:t>Measure 3 vAC across the glow plug when in “ignite” position</a:t>
            </a:r>
          </a:p>
          <a:p>
            <a:r>
              <a:rPr lang="en-US" dirty="0"/>
              <a:t>Observe a glow up the exhaust fitting </a:t>
            </a:r>
          </a:p>
          <a:p>
            <a:pPr lvl="1"/>
            <a:r>
              <a:rPr lang="en-US" dirty="0"/>
              <a:t>there must be oxygen present in the chamber in order to actually see it glow; you may have to dim the lights nearby. </a:t>
            </a:r>
          </a:p>
          <a:p>
            <a:r>
              <a:rPr lang="en-US" dirty="0"/>
              <a:t>Observe TP13 &amp; TP8 (</a:t>
            </a:r>
            <a:r>
              <a:rPr lang="en-US" dirty="0" err="1"/>
              <a:t>gnd</a:t>
            </a:r>
            <a:r>
              <a:rPr lang="en-US" dirty="0"/>
              <a:t>)… the voltage will dip if the glow plug is heating up</a:t>
            </a:r>
          </a:p>
          <a:p>
            <a:r>
              <a:rPr lang="en-US" dirty="0"/>
              <a:t>Normal problem(s): </a:t>
            </a:r>
          </a:p>
          <a:p>
            <a:pPr lvl="1"/>
            <a:r>
              <a:rPr lang="en-US" dirty="0"/>
              <a:t>Replace glow plug as necessary</a:t>
            </a:r>
          </a:p>
          <a:p>
            <a:pPr lvl="1"/>
            <a:r>
              <a:rPr lang="en-US" dirty="0"/>
              <a:t>Reattach the connector to the top of the glow plug</a:t>
            </a:r>
          </a:p>
          <a:p>
            <a:r>
              <a:rPr lang="en-US" dirty="0"/>
              <a:t>Unusual problems:</a:t>
            </a:r>
          </a:p>
          <a:p>
            <a:pPr lvl="1"/>
            <a:r>
              <a:rPr lang="en-US" dirty="0"/>
              <a:t>Resolder the wire to the ring terminal</a:t>
            </a:r>
          </a:p>
          <a:p>
            <a:pPr lvl="1"/>
            <a:r>
              <a:rPr lang="en-US" dirty="0"/>
              <a:t>Transformer is bad; replace it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won’t light” (glow plug issue)</a:t>
            </a:r>
          </a:p>
        </p:txBody>
      </p:sp>
      <p:sp>
        <p:nvSpPr>
          <p:cNvPr id="3" name="Content Placeholder 2"/>
          <p:cNvSpPr>
            <a:spLocks noGrp="1"/>
          </p:cNvSpPr>
          <p:nvPr>
            <p:ph idx="1"/>
          </p:nvPr>
        </p:nvSpPr>
        <p:spPr/>
        <p:txBody>
          <a:bodyPr/>
          <a:lstStyle/>
          <a:p>
            <a:r>
              <a:rPr lang="en-US" dirty="0"/>
              <a:t>New glow plugs must be modified (‘usually’ performed at the factory)</a:t>
            </a:r>
          </a:p>
        </p:txBody>
      </p:sp>
      <p:pic>
        <p:nvPicPr>
          <p:cNvPr id="8195" name="Picture 3" descr="C:\Users\Runyanl\Documents\SnagIt Catalog\SNAG-2010-04-22--0002.bmp"/>
          <p:cNvPicPr>
            <a:picLocks noChangeAspect="1" noChangeArrowheads="1"/>
          </p:cNvPicPr>
          <p:nvPr/>
        </p:nvPicPr>
        <p:blipFill>
          <a:blip r:embed="rId3" cstate="print"/>
          <a:srcRect/>
          <a:stretch>
            <a:fillRect/>
          </a:stretch>
        </p:blipFill>
        <p:spPr bwMode="auto">
          <a:xfrm>
            <a:off x="609600" y="2743200"/>
            <a:ext cx="9051576" cy="3200400"/>
          </a:xfrm>
          <a:prstGeom prst="rect">
            <a:avLst/>
          </a:prstGeom>
          <a:noFill/>
        </p:spPr>
      </p:pic>
      <p:sp>
        <p:nvSpPr>
          <p:cNvPr id="6" name="TextBox 5"/>
          <p:cNvSpPr txBox="1"/>
          <p:nvPr/>
        </p:nvSpPr>
        <p:spPr>
          <a:xfrm>
            <a:off x="762000" y="6324600"/>
            <a:ext cx="3513013" cy="369332"/>
          </a:xfrm>
          <a:prstGeom prst="rect">
            <a:avLst/>
          </a:prstGeom>
          <a:noFill/>
        </p:spPr>
        <p:txBody>
          <a:bodyPr wrap="none" rtlCol="0">
            <a:spAutoFit/>
          </a:bodyPr>
          <a:lstStyle/>
          <a:p>
            <a:r>
              <a:rPr lang="en-US" dirty="0">
                <a:solidFill>
                  <a:srgbClr val="0070C0"/>
                </a:solidFill>
              </a:rPr>
              <a:t>* A technical bulletin will be posted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won’t light”</a:t>
            </a:r>
          </a:p>
        </p:txBody>
      </p:sp>
      <p:sp>
        <p:nvSpPr>
          <p:cNvPr id="3" name="Content Placeholder 2"/>
          <p:cNvSpPr>
            <a:spLocks noGrp="1"/>
          </p:cNvSpPr>
          <p:nvPr>
            <p:ph idx="1"/>
          </p:nvPr>
        </p:nvSpPr>
        <p:spPr/>
        <p:txBody>
          <a:bodyPr/>
          <a:lstStyle/>
          <a:p>
            <a:r>
              <a:rPr lang="en-US" dirty="0"/>
              <a:t>Burner has an air leak</a:t>
            </a:r>
          </a:p>
          <a:p>
            <a:r>
              <a:rPr lang="en-US" dirty="0"/>
              <a:t>Glow plug is burned out</a:t>
            </a:r>
          </a:p>
          <a:p>
            <a:r>
              <a:rPr lang="en-US" b="1" dirty="0">
                <a:solidFill>
                  <a:srgbClr val="0070C0"/>
                </a:solidFill>
              </a:rPr>
              <a:t>Not enough fuel flow</a:t>
            </a:r>
          </a:p>
          <a:p>
            <a:r>
              <a:rPr lang="en-US" dirty="0"/>
              <a:t>Not enough air flow</a:t>
            </a:r>
          </a:p>
          <a:p>
            <a:r>
              <a:rPr lang="en-US" dirty="0"/>
              <a:t>Burner jet is deformed</a:t>
            </a:r>
          </a:p>
          <a:p>
            <a:r>
              <a:rPr lang="en-US" dirty="0" err="1"/>
              <a:t>Thermistor</a:t>
            </a:r>
            <a:r>
              <a:rPr lang="en-US" dirty="0"/>
              <a:t> is bad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a:xfrm>
            <a:off x="304800" y="1600200"/>
            <a:ext cx="8839200" cy="4525963"/>
          </a:xfrm>
        </p:spPr>
        <p:txBody>
          <a:bodyPr>
            <a:normAutofit fontScale="92500" lnSpcReduction="20000"/>
          </a:bodyPr>
          <a:lstStyle/>
          <a:p>
            <a:pPr>
              <a:buNone/>
            </a:pPr>
            <a:r>
              <a:rPr lang="en-US" dirty="0"/>
              <a:t>    The Model 400A Hydrocarbon Analyzer utilizes the flame ionization method of detection</a:t>
            </a:r>
            <a:r>
              <a:rPr lang="en-US" dirty="0">
                <a:solidFill>
                  <a:srgbClr val="0070C0"/>
                </a:solidFill>
              </a:rPr>
              <a:t>. </a:t>
            </a:r>
            <a:r>
              <a:rPr lang="en-US" b="1" dirty="0">
                <a:solidFill>
                  <a:schemeClr val="tx2">
                    <a:lumMod val="60000"/>
                    <a:lumOff val="40000"/>
                  </a:schemeClr>
                </a:solidFill>
              </a:rPr>
              <a:t>The sensor is a burner in which a regulated flow of sample gas passes through a flame sustained by regulated flows of air and a fuel gas (hydrogen or a hydrogen / diluent mixture).</a:t>
            </a:r>
            <a:r>
              <a:rPr lang="en-US" dirty="0"/>
              <a:t> Within the flame, the hydrocarbon components of the sample stream undergo a complex ionization that produces electrons and positive ions. Polarized electrodes collect these ions, causing current to flow through electronic measuring circuitry. Current flow is proportional to the rate at which carbon atoms enter the burner.</a:t>
            </a:r>
          </a:p>
        </p:txBody>
      </p:sp>
      <p:sp>
        <p:nvSpPr>
          <p:cNvPr id="5" name="TextBox 4">
            <a:extLst>
              <a:ext uri="{FF2B5EF4-FFF2-40B4-BE49-F238E27FC236}">
                <a16:creationId xmlns:a16="http://schemas.microsoft.com/office/drawing/2014/main" id="{F66A03F4-02EA-DA9D-6622-BE0F8BF1D26E}"/>
              </a:ext>
            </a:extLst>
          </p:cNvPr>
          <p:cNvSpPr txBox="1"/>
          <p:nvPr/>
        </p:nvSpPr>
        <p:spPr>
          <a:xfrm>
            <a:off x="5943600" y="731837"/>
            <a:ext cx="2895600" cy="307777"/>
          </a:xfrm>
          <a:prstGeom prst="rect">
            <a:avLst/>
          </a:prstGeom>
          <a:solidFill>
            <a:srgbClr val="FFFF99"/>
          </a:solidFill>
          <a:ln>
            <a:noFill/>
          </a:ln>
        </p:spPr>
        <p:txBody>
          <a:bodyPr wrap="square" rtlCol="0">
            <a:spAutoFit/>
          </a:bodyPr>
          <a:lstStyle/>
          <a:p>
            <a:r>
              <a:rPr lang="en-US" sz="1400" i="1" dirty="0">
                <a:solidFill>
                  <a:schemeClr val="tx2">
                    <a:lumMod val="60000"/>
                    <a:lumOff val="40000"/>
                  </a:schemeClr>
                </a:solidFill>
              </a:rPr>
              <a:t>Highlighted text discussed next page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won’t light” (fuel flow issue)</a:t>
            </a:r>
          </a:p>
        </p:txBody>
      </p:sp>
      <p:sp>
        <p:nvSpPr>
          <p:cNvPr id="3" name="Content Placeholder 2"/>
          <p:cNvSpPr>
            <a:spLocks noGrp="1"/>
          </p:cNvSpPr>
          <p:nvPr>
            <p:ph idx="1"/>
          </p:nvPr>
        </p:nvSpPr>
        <p:spPr>
          <a:xfrm>
            <a:off x="457200" y="1600200"/>
            <a:ext cx="8458200" cy="4953000"/>
          </a:xfrm>
        </p:spPr>
        <p:txBody>
          <a:bodyPr>
            <a:normAutofit fontScale="85000" lnSpcReduction="20000"/>
          </a:bodyPr>
          <a:lstStyle/>
          <a:p>
            <a:r>
              <a:rPr lang="en-US" dirty="0"/>
              <a:t>Is the power switch ‘on’?</a:t>
            </a:r>
          </a:p>
          <a:p>
            <a:r>
              <a:rPr lang="en-US" dirty="0"/>
              <a:t>Does the fuel solenoid ‘clank’ when “purge” or “ignite” is selected?</a:t>
            </a:r>
          </a:p>
          <a:p>
            <a:r>
              <a:rPr lang="en-US" dirty="0"/>
              <a:t>Is there a fuel source? </a:t>
            </a:r>
            <a:r>
              <a:rPr lang="en-US" sz="2800" dirty="0"/>
              <a:t>(see fuel pressure specs)</a:t>
            </a:r>
          </a:p>
          <a:p>
            <a:r>
              <a:rPr lang="en-US" sz="3000" dirty="0"/>
              <a:t>Does fuel pressure rise rapidly to about 15 psi then slowly ramps up to 25 psi?</a:t>
            </a:r>
            <a:endParaRPr lang="en-US" dirty="0"/>
          </a:p>
          <a:p>
            <a:r>
              <a:rPr lang="en-US" dirty="0"/>
              <a:t>Replace restrictor (test the suspect restrictor if you have the equipment to do it)</a:t>
            </a:r>
          </a:p>
          <a:p>
            <a:pPr lvl="1"/>
            <a:r>
              <a:rPr lang="en-US" dirty="0"/>
              <a:t>There is a low probability that the bulkhead restrictor is plugged</a:t>
            </a:r>
          </a:p>
          <a:p>
            <a:pPr lvl="1"/>
            <a:r>
              <a:rPr lang="en-US" dirty="0"/>
              <a:t>There is a low probability that the burner jet is deformed</a:t>
            </a:r>
          </a:p>
          <a:p>
            <a:r>
              <a:rPr lang="en-US" dirty="0"/>
              <a:t>Temporarily run the analyzer with a HIGHER fuel pressure … 30 psi or 35 psi (on the gauge peg)</a:t>
            </a:r>
          </a:p>
          <a:p>
            <a:endParaRPr lang="en-US" dirty="0"/>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won’t light”</a:t>
            </a:r>
          </a:p>
        </p:txBody>
      </p:sp>
      <p:sp>
        <p:nvSpPr>
          <p:cNvPr id="3" name="Content Placeholder 2"/>
          <p:cNvSpPr>
            <a:spLocks noGrp="1"/>
          </p:cNvSpPr>
          <p:nvPr>
            <p:ph idx="1"/>
          </p:nvPr>
        </p:nvSpPr>
        <p:spPr/>
        <p:txBody>
          <a:bodyPr/>
          <a:lstStyle/>
          <a:p>
            <a:r>
              <a:rPr lang="en-US" dirty="0"/>
              <a:t>Burner has an air leak</a:t>
            </a:r>
          </a:p>
          <a:p>
            <a:r>
              <a:rPr lang="en-US" dirty="0"/>
              <a:t>Glow plug is burned out</a:t>
            </a:r>
          </a:p>
          <a:p>
            <a:r>
              <a:rPr lang="en-US" dirty="0"/>
              <a:t>Not enough fuel flow</a:t>
            </a:r>
          </a:p>
          <a:p>
            <a:r>
              <a:rPr lang="en-US" b="1" dirty="0">
                <a:solidFill>
                  <a:srgbClr val="0070C0"/>
                </a:solidFill>
              </a:rPr>
              <a:t>Not enough air flow</a:t>
            </a:r>
          </a:p>
          <a:p>
            <a:r>
              <a:rPr lang="en-US" dirty="0"/>
              <a:t>Burner jet is deformed</a:t>
            </a:r>
          </a:p>
          <a:p>
            <a:r>
              <a:rPr lang="en-US" dirty="0" err="1"/>
              <a:t>Thermistor</a:t>
            </a:r>
            <a:r>
              <a:rPr lang="en-US" dirty="0"/>
              <a:t> is bad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won’t light” (air flow issue)</a:t>
            </a:r>
          </a:p>
        </p:txBody>
      </p:sp>
      <p:sp>
        <p:nvSpPr>
          <p:cNvPr id="3" name="Content Placeholder 2"/>
          <p:cNvSpPr>
            <a:spLocks noGrp="1"/>
          </p:cNvSpPr>
          <p:nvPr>
            <p:ph idx="1"/>
          </p:nvPr>
        </p:nvSpPr>
        <p:spPr>
          <a:xfrm>
            <a:off x="457200" y="1600200"/>
            <a:ext cx="8458200" cy="4876800"/>
          </a:xfrm>
        </p:spPr>
        <p:txBody>
          <a:bodyPr>
            <a:normAutofit/>
          </a:bodyPr>
          <a:lstStyle/>
          <a:p>
            <a:r>
              <a:rPr lang="en-US" sz="2800" dirty="0"/>
              <a:t>Is there an air source? (see air pressure specs)</a:t>
            </a:r>
          </a:p>
          <a:p>
            <a:r>
              <a:rPr lang="en-US" sz="2800" dirty="0"/>
              <a:t>Does air pressure follow the regulator setting?</a:t>
            </a:r>
          </a:p>
          <a:p>
            <a:r>
              <a:rPr lang="en-US" sz="2800" dirty="0"/>
              <a:t>Does the analyzer “pop” and then not maintain the flame?</a:t>
            </a:r>
          </a:p>
          <a:p>
            <a:r>
              <a:rPr lang="en-US" sz="2800" dirty="0"/>
              <a:t>Try raising the pressure to get more air (stop at 30 psi)</a:t>
            </a:r>
          </a:p>
          <a:p>
            <a:r>
              <a:rPr lang="en-US" sz="2800" dirty="0"/>
              <a:t>Replace restrictor (test the suspect restrictor if you have the equipment to do it)</a:t>
            </a:r>
          </a:p>
          <a:p>
            <a:pPr lvl="1"/>
            <a:r>
              <a:rPr lang="en-US" sz="2000" dirty="0"/>
              <a:t>There is a low probability that the bulkhead restrictor is plugged.</a:t>
            </a:r>
          </a:p>
          <a:p>
            <a:pPr lvl="1"/>
            <a:r>
              <a:rPr lang="en-US" sz="2000" dirty="0"/>
              <a:t>There is a low probability that the burner jet is deformed</a:t>
            </a:r>
          </a:p>
          <a:p>
            <a:endParaRPr lang="en-US" sz="2800" dirty="0"/>
          </a:p>
          <a:p>
            <a:endParaRPr lang="en-US" sz="28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won’t light”</a:t>
            </a:r>
          </a:p>
        </p:txBody>
      </p:sp>
      <p:sp>
        <p:nvSpPr>
          <p:cNvPr id="3" name="Content Placeholder 2"/>
          <p:cNvSpPr>
            <a:spLocks noGrp="1"/>
          </p:cNvSpPr>
          <p:nvPr>
            <p:ph idx="1"/>
          </p:nvPr>
        </p:nvSpPr>
        <p:spPr/>
        <p:txBody>
          <a:bodyPr/>
          <a:lstStyle/>
          <a:p>
            <a:r>
              <a:rPr lang="en-US" dirty="0"/>
              <a:t>Burner has an air leak</a:t>
            </a:r>
          </a:p>
          <a:p>
            <a:r>
              <a:rPr lang="en-US" dirty="0"/>
              <a:t>Glow plug is burned out</a:t>
            </a:r>
          </a:p>
          <a:p>
            <a:r>
              <a:rPr lang="en-US" dirty="0"/>
              <a:t>Not enough fuel flow</a:t>
            </a:r>
          </a:p>
          <a:p>
            <a:r>
              <a:rPr lang="en-US" dirty="0"/>
              <a:t>Not enough air flow</a:t>
            </a:r>
          </a:p>
          <a:p>
            <a:r>
              <a:rPr lang="en-US" b="1" dirty="0">
                <a:solidFill>
                  <a:srgbClr val="0070C0"/>
                </a:solidFill>
              </a:rPr>
              <a:t>Burner jet is deformed</a:t>
            </a:r>
          </a:p>
          <a:p>
            <a:r>
              <a:rPr lang="en-US" dirty="0" err="1"/>
              <a:t>Thermistor</a:t>
            </a:r>
            <a:r>
              <a:rPr lang="en-US" dirty="0"/>
              <a:t> is bad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“It won’t light” (burner jet deformed)</a:t>
            </a:r>
          </a:p>
        </p:txBody>
      </p:sp>
      <p:sp>
        <p:nvSpPr>
          <p:cNvPr id="3" name="Content Placeholder 2"/>
          <p:cNvSpPr>
            <a:spLocks noGrp="1"/>
          </p:cNvSpPr>
          <p:nvPr>
            <p:ph idx="1"/>
          </p:nvPr>
        </p:nvSpPr>
        <p:spPr/>
        <p:txBody>
          <a:bodyPr/>
          <a:lstStyle/>
          <a:p>
            <a:r>
              <a:rPr lang="en-US" dirty="0"/>
              <a:t>This one is a bit tough to track down</a:t>
            </a:r>
          </a:p>
          <a:p>
            <a:r>
              <a:rPr lang="en-US" dirty="0"/>
              <a:t>If it tries to light </a:t>
            </a:r>
          </a:p>
          <a:p>
            <a:pPr lvl="1"/>
            <a:r>
              <a:rPr lang="en-US" dirty="0"/>
              <a:t>but won’t maintain the flame AND </a:t>
            </a:r>
          </a:p>
          <a:p>
            <a:pPr lvl="1"/>
            <a:r>
              <a:rPr lang="en-US" dirty="0"/>
              <a:t>the jet is older than a few years then the jet is suspect</a:t>
            </a:r>
          </a:p>
          <a:p>
            <a:r>
              <a:rPr lang="en-US" dirty="0"/>
              <a:t>Remove the jet, inspect, pull the metal jet out of the Teflon skirt and reinsert it inverted </a:t>
            </a:r>
          </a:p>
          <a:p>
            <a:pPr lvl="1"/>
            <a:r>
              <a:rPr lang="en-US" dirty="0"/>
              <a:t>(this gets you a clean, pristine burner jet)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won’t light”</a:t>
            </a:r>
          </a:p>
        </p:txBody>
      </p:sp>
      <p:sp>
        <p:nvSpPr>
          <p:cNvPr id="3" name="Content Placeholder 2"/>
          <p:cNvSpPr>
            <a:spLocks noGrp="1"/>
          </p:cNvSpPr>
          <p:nvPr>
            <p:ph idx="1"/>
          </p:nvPr>
        </p:nvSpPr>
        <p:spPr/>
        <p:txBody>
          <a:bodyPr/>
          <a:lstStyle/>
          <a:p>
            <a:r>
              <a:rPr lang="en-US" dirty="0"/>
              <a:t>Burner has an air leak</a:t>
            </a:r>
          </a:p>
          <a:p>
            <a:r>
              <a:rPr lang="en-US" dirty="0"/>
              <a:t>Glow plug is burned out</a:t>
            </a:r>
          </a:p>
          <a:p>
            <a:r>
              <a:rPr lang="en-US" dirty="0"/>
              <a:t>Not enough fuel flow</a:t>
            </a:r>
          </a:p>
          <a:p>
            <a:r>
              <a:rPr lang="en-US" dirty="0"/>
              <a:t>Not enough air flow</a:t>
            </a:r>
          </a:p>
          <a:p>
            <a:r>
              <a:rPr lang="en-US" dirty="0"/>
              <a:t>Burner jet is deformed</a:t>
            </a:r>
          </a:p>
          <a:p>
            <a:r>
              <a:rPr lang="en-US" b="1" dirty="0" err="1">
                <a:solidFill>
                  <a:srgbClr val="0070C0"/>
                </a:solidFill>
              </a:rPr>
              <a:t>Thermistor</a:t>
            </a:r>
            <a:r>
              <a:rPr lang="en-US" b="1" dirty="0">
                <a:solidFill>
                  <a:srgbClr val="0070C0"/>
                </a:solidFill>
              </a:rPr>
              <a:t> is bad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 won’t light” (</a:t>
            </a:r>
            <a:r>
              <a:rPr lang="en-US" dirty="0" err="1"/>
              <a:t>thermistor</a:t>
            </a:r>
            <a:r>
              <a:rPr lang="en-US" dirty="0"/>
              <a:t> is bad)</a:t>
            </a:r>
          </a:p>
        </p:txBody>
      </p:sp>
      <p:sp>
        <p:nvSpPr>
          <p:cNvPr id="3" name="Content Placeholder 2"/>
          <p:cNvSpPr>
            <a:spLocks noGrp="1"/>
          </p:cNvSpPr>
          <p:nvPr>
            <p:ph idx="1"/>
          </p:nvPr>
        </p:nvSpPr>
        <p:spPr>
          <a:xfrm>
            <a:off x="457200" y="1447800"/>
            <a:ext cx="8229600" cy="4678363"/>
          </a:xfrm>
        </p:spPr>
        <p:txBody>
          <a:bodyPr>
            <a:normAutofit fontScale="92500" lnSpcReduction="20000"/>
          </a:bodyPr>
          <a:lstStyle/>
          <a:p>
            <a:pPr marL="0" indent="0">
              <a:buNone/>
            </a:pPr>
            <a:r>
              <a:rPr lang="en-US" dirty="0"/>
              <a:t>This is an easy one …</a:t>
            </a:r>
          </a:p>
          <a:p>
            <a:r>
              <a:rPr lang="en-US" dirty="0"/>
              <a:t>Measure TP13 &amp; TP8</a:t>
            </a:r>
          </a:p>
          <a:p>
            <a:pPr lvl="1"/>
            <a:r>
              <a:rPr lang="en-US" dirty="0"/>
              <a:t>Cold analyzer = 5 vDC (approx)</a:t>
            </a:r>
          </a:p>
          <a:p>
            <a:pPr lvl="1"/>
            <a:r>
              <a:rPr lang="en-US" dirty="0"/>
              <a:t>Lit analyzer = &lt;1.0 vDC … usually around 0.2 vDC</a:t>
            </a:r>
          </a:p>
          <a:p>
            <a:pPr lvl="1"/>
            <a:r>
              <a:rPr lang="en-US" dirty="0"/>
              <a:t>Open thermistor circuit = 12 vDC (approx.)</a:t>
            </a:r>
          </a:p>
          <a:p>
            <a:r>
              <a:rPr lang="en-US" dirty="0"/>
              <a:t>Check the wires at the top of the burner</a:t>
            </a:r>
          </a:p>
          <a:p>
            <a:r>
              <a:rPr lang="en-US" dirty="0"/>
              <a:t>Check the wires coming off of the Preamp Board</a:t>
            </a:r>
          </a:p>
          <a:p>
            <a:r>
              <a:rPr lang="en-US" dirty="0"/>
              <a:t>Open the burner and inspect the very tiny filament wires going to the </a:t>
            </a:r>
            <a:r>
              <a:rPr lang="en-US" dirty="0" err="1"/>
              <a:t>thermistor</a:t>
            </a:r>
            <a:r>
              <a:rPr lang="en-US" dirty="0"/>
              <a:t> bead</a:t>
            </a:r>
          </a:p>
          <a:p>
            <a:r>
              <a:rPr lang="en-US" dirty="0"/>
              <a:t>Resistance values: cold = 100K ohms, lit = 1K</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factory calibration</a:t>
            </a:r>
          </a:p>
        </p:txBody>
      </p:sp>
      <p:sp>
        <p:nvSpPr>
          <p:cNvPr id="3" name="Content Placeholder 2"/>
          <p:cNvSpPr>
            <a:spLocks noGrp="1"/>
          </p:cNvSpPr>
          <p:nvPr>
            <p:ph idx="1"/>
          </p:nvPr>
        </p:nvSpPr>
        <p:spPr>
          <a:xfrm>
            <a:off x="457200" y="1524000"/>
            <a:ext cx="8229600" cy="4906963"/>
          </a:xfrm>
        </p:spPr>
        <p:txBody>
          <a:bodyPr>
            <a:normAutofit fontScale="85000" lnSpcReduction="20000"/>
          </a:bodyPr>
          <a:lstStyle/>
          <a:p>
            <a:r>
              <a:rPr lang="en-US" dirty="0"/>
              <a:t>Disconnect ribbon cable @ J4 first</a:t>
            </a:r>
          </a:p>
          <a:p>
            <a:r>
              <a:rPr lang="en-US" dirty="0"/>
              <a:t>Signal injection at TP7 to drive TP5 to 5.00 vDC</a:t>
            </a:r>
          </a:p>
          <a:p>
            <a:pPr lvl="1"/>
            <a:r>
              <a:rPr lang="en-US" dirty="0"/>
              <a:t>Adjust the display to read 100.0 counts</a:t>
            </a:r>
          </a:p>
          <a:p>
            <a:pPr lvl="1"/>
            <a:r>
              <a:rPr lang="en-US" dirty="0"/>
              <a:t>Adjust R13 to achieve the correct isolated voltage output (could be 0.1, 1.0, or 5.0 vDC depending on the jumper position)</a:t>
            </a:r>
          </a:p>
          <a:p>
            <a:r>
              <a:rPr lang="en-US" dirty="0"/>
              <a:t>Signal injection at TP7 to drive TP5 to 0.00 vDC</a:t>
            </a:r>
          </a:p>
          <a:p>
            <a:pPr lvl="1"/>
            <a:r>
              <a:rPr lang="en-US" dirty="0"/>
              <a:t>Adjust zero pot on 4-20 </a:t>
            </a:r>
            <a:r>
              <a:rPr lang="en-US" dirty="0" err="1"/>
              <a:t>maDC</a:t>
            </a:r>
            <a:r>
              <a:rPr lang="en-US" dirty="0"/>
              <a:t> board to 4.00 </a:t>
            </a:r>
            <a:r>
              <a:rPr lang="en-US" dirty="0" err="1"/>
              <a:t>maDC</a:t>
            </a:r>
            <a:endParaRPr lang="en-US" dirty="0"/>
          </a:p>
          <a:p>
            <a:r>
              <a:rPr lang="en-US" dirty="0"/>
              <a:t>Signal injection at TP7 to drive TP5 to 5.00 vDC</a:t>
            </a:r>
          </a:p>
          <a:p>
            <a:pPr lvl="1"/>
            <a:r>
              <a:rPr lang="en-US" dirty="0"/>
              <a:t>Adjust span pot on 4-20 </a:t>
            </a:r>
            <a:r>
              <a:rPr lang="en-US" dirty="0" err="1"/>
              <a:t>maDC</a:t>
            </a:r>
            <a:r>
              <a:rPr lang="en-US" dirty="0"/>
              <a:t> board to 20.00 </a:t>
            </a:r>
            <a:r>
              <a:rPr lang="en-US" dirty="0" err="1"/>
              <a:t>maDC</a:t>
            </a:r>
            <a:endParaRPr lang="en-US" dirty="0"/>
          </a:p>
          <a:p>
            <a:r>
              <a:rPr lang="en-US" dirty="0"/>
              <a:t>Repeat as necessary</a:t>
            </a:r>
          </a:p>
          <a:p>
            <a:r>
              <a:rPr lang="en-US" dirty="0"/>
              <a:t>Reconnect J4</a:t>
            </a:r>
          </a:p>
          <a:p>
            <a:pPr lvl="1"/>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aids available</a:t>
            </a:r>
          </a:p>
        </p:txBody>
      </p:sp>
      <p:sp>
        <p:nvSpPr>
          <p:cNvPr id="3" name="Content Placeholder 2"/>
          <p:cNvSpPr>
            <a:spLocks noGrp="1"/>
          </p:cNvSpPr>
          <p:nvPr>
            <p:ph idx="1"/>
          </p:nvPr>
        </p:nvSpPr>
        <p:spPr/>
        <p:txBody>
          <a:bodyPr/>
          <a:lstStyle/>
          <a:p>
            <a:r>
              <a:rPr lang="en-US" dirty="0"/>
              <a:t>Go to </a:t>
            </a:r>
            <a:r>
              <a:rPr lang="en-US" dirty="0">
                <a:hlinkClick r:id="rId3"/>
              </a:rPr>
              <a:t>www.ri-gas.com</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a:xfrm>
            <a:off x="457200" y="1600200"/>
            <a:ext cx="8534400" cy="4525963"/>
          </a:xfrm>
        </p:spPr>
        <p:txBody>
          <a:bodyPr>
            <a:normAutofit/>
          </a:bodyPr>
          <a:lstStyle/>
          <a:p>
            <a:pPr marL="57150" indent="-57150">
              <a:buNone/>
            </a:pPr>
            <a:r>
              <a:rPr lang="en-US" dirty="0"/>
              <a:t>“Regulated flow of sample gas passes through a flame sustained by regulated flows of air and a fuel gas.”</a:t>
            </a:r>
          </a:p>
          <a:p>
            <a:pPr marL="57150" indent="-57150">
              <a:buNone/>
            </a:pPr>
            <a:endParaRPr lang="en-US" dirty="0"/>
          </a:p>
          <a:p>
            <a:r>
              <a:rPr lang="en-US" dirty="0"/>
              <a:t>Air … 15 psig … 500 cc/min</a:t>
            </a:r>
          </a:p>
          <a:p>
            <a:r>
              <a:rPr lang="en-US" dirty="0"/>
              <a:t>Fuel … 25 psig … 75 cc/min       </a:t>
            </a:r>
            <a:r>
              <a:rPr lang="en-US" sz="2400" dirty="0"/>
              <a:t>(pure fuel: 35 cc/min)</a:t>
            </a:r>
            <a:endParaRPr lang="en-US" dirty="0"/>
          </a:p>
          <a:p>
            <a:r>
              <a:rPr lang="en-US" dirty="0"/>
              <a:t>Sample … 5 </a:t>
            </a:r>
            <a:r>
              <a:rPr lang="en-US" dirty="0" err="1"/>
              <a:t>psig</a:t>
            </a:r>
            <a:r>
              <a:rPr lang="en-US" dirty="0"/>
              <a:t>  </a:t>
            </a:r>
            <a:r>
              <a:rPr lang="en-US" sz="2400" i="1" dirty="0"/>
              <a:t>(all THC response specifications are based on 5 </a:t>
            </a:r>
            <a:r>
              <a:rPr lang="en-US" sz="2400" i="1" dirty="0" err="1"/>
              <a:t>psig</a:t>
            </a:r>
            <a:r>
              <a:rPr lang="en-US" sz="2400" i="1" dirty="0"/>
              <a:t> sample pressure)</a:t>
            </a:r>
            <a:endParaRPr lang="en-US" i="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a:xfrm>
            <a:off x="457200" y="1295400"/>
            <a:ext cx="8229600" cy="5181600"/>
          </a:xfrm>
        </p:spPr>
        <p:txBody>
          <a:bodyPr>
            <a:normAutofit fontScale="92500" lnSpcReduction="20000"/>
          </a:bodyPr>
          <a:lstStyle/>
          <a:p>
            <a:pPr marL="0" indent="0">
              <a:buNone/>
            </a:pPr>
            <a:r>
              <a:rPr lang="en-US" dirty="0"/>
              <a:t>“Regulated flow of sample gas passes through a flame sustained by regulated flows of air and a fuel gas.”</a:t>
            </a:r>
          </a:p>
          <a:p>
            <a:pPr marL="0" indent="0">
              <a:buNone/>
            </a:pPr>
            <a:endParaRPr lang="en-US" dirty="0"/>
          </a:p>
          <a:p>
            <a:r>
              <a:rPr lang="en-US" dirty="0"/>
              <a:t>Fuel and air flows are not very critical as long as they are near the specified value &amp; their pressure is stable</a:t>
            </a:r>
          </a:p>
          <a:p>
            <a:r>
              <a:rPr lang="en-US" dirty="0"/>
              <a:t>Sample pressure (i.e., capillary flow) is critical</a:t>
            </a:r>
          </a:p>
          <a:p>
            <a:pPr lvl="1"/>
            <a:r>
              <a:rPr lang="en-US" dirty="0"/>
              <a:t>Calibration integrity</a:t>
            </a:r>
          </a:p>
          <a:p>
            <a:pPr lvl="2"/>
            <a:r>
              <a:rPr lang="en-US" dirty="0"/>
              <a:t>Calibrating @ 5psig and operating @4.5psig results in lower (i.e., inaccurate) process values</a:t>
            </a:r>
          </a:p>
          <a:p>
            <a:pPr lvl="1"/>
            <a:r>
              <a:rPr lang="en-US" dirty="0"/>
              <a:t>Burner jet (tip) cooling (in pure fuel analyzers)</a:t>
            </a:r>
          </a:p>
          <a:p>
            <a:pPr lvl="1"/>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p:txBody>
          <a:bodyPr>
            <a:normAutofit/>
          </a:bodyPr>
          <a:lstStyle/>
          <a:p>
            <a:pPr>
              <a:buNone/>
            </a:pPr>
            <a:r>
              <a:rPr lang="en-US" dirty="0"/>
              <a:t>    “</a:t>
            </a:r>
            <a:r>
              <a:rPr lang="en-US" dirty="0">
                <a:solidFill>
                  <a:schemeClr val="accent1">
                    <a:lumMod val="75000"/>
                  </a:schemeClr>
                </a:solidFill>
              </a:rPr>
              <a:t>Regulated flow of sample gas</a:t>
            </a:r>
            <a:r>
              <a:rPr lang="en-US" dirty="0"/>
              <a:t> passes through a flame sustained by regulated flows of air and a fuel gas.”</a:t>
            </a:r>
          </a:p>
          <a:p>
            <a:pPr>
              <a:buNone/>
            </a:pPr>
            <a:endParaRPr lang="en-US" dirty="0"/>
          </a:p>
          <a:p>
            <a:pPr>
              <a:buNone/>
            </a:pPr>
            <a:endParaRPr lang="en-US" dirty="0"/>
          </a:p>
        </p:txBody>
      </p:sp>
      <p:cxnSp>
        <p:nvCxnSpPr>
          <p:cNvPr id="5" name="Straight Arrow Connector 4"/>
          <p:cNvCxnSpPr/>
          <p:nvPr/>
        </p:nvCxnSpPr>
        <p:spPr>
          <a:xfrm>
            <a:off x="838200" y="40386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057400" y="3886200"/>
            <a:ext cx="609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743200" y="4038600"/>
            <a:ext cx="2667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4572000" y="4040189"/>
            <a:ext cx="2068446" cy="2208212"/>
          </a:xfrm>
          <a:custGeom>
            <a:avLst/>
            <a:gdLst>
              <a:gd name="connsiteX0" fmla="*/ 0 w 1575581"/>
              <a:gd name="connsiteY0" fmla="*/ 0 h 1749083"/>
              <a:gd name="connsiteX1" fmla="*/ 140676 w 1575581"/>
              <a:gd name="connsiteY1" fmla="*/ 633046 h 1749083"/>
              <a:gd name="connsiteX2" fmla="*/ 618978 w 1575581"/>
              <a:gd name="connsiteY2" fmla="*/ 1097280 h 1749083"/>
              <a:gd name="connsiteX3" fmla="*/ 534572 w 1575581"/>
              <a:gd name="connsiteY3" fmla="*/ 1364566 h 1749083"/>
              <a:gd name="connsiteX4" fmla="*/ 1167618 w 1575581"/>
              <a:gd name="connsiteY4" fmla="*/ 1702191 h 1749083"/>
              <a:gd name="connsiteX5" fmla="*/ 1575581 w 1575581"/>
              <a:gd name="connsiteY5" fmla="*/ 1645920 h 174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5581" h="1749083">
                <a:moveTo>
                  <a:pt x="0" y="0"/>
                </a:moveTo>
                <a:cubicBezTo>
                  <a:pt x="18756" y="225083"/>
                  <a:pt x="37513" y="450166"/>
                  <a:pt x="140676" y="633046"/>
                </a:cubicBezTo>
                <a:cubicBezTo>
                  <a:pt x="243839" y="815926"/>
                  <a:pt x="553329" y="975360"/>
                  <a:pt x="618978" y="1097280"/>
                </a:cubicBezTo>
                <a:cubicBezTo>
                  <a:pt x="684627" y="1219200"/>
                  <a:pt x="443132" y="1263748"/>
                  <a:pt x="534572" y="1364566"/>
                </a:cubicBezTo>
                <a:cubicBezTo>
                  <a:pt x="626012" y="1465384"/>
                  <a:pt x="994117" y="1655299"/>
                  <a:pt x="1167618" y="1702191"/>
                </a:cubicBezTo>
                <a:cubicBezTo>
                  <a:pt x="1341119" y="1749083"/>
                  <a:pt x="1458350" y="1697501"/>
                  <a:pt x="1575581" y="164592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4495800" y="3124200"/>
            <a:ext cx="685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5400000" flipH="1" flipV="1">
            <a:off x="4762500" y="3924300"/>
            <a:ext cx="2286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295400" y="3200400"/>
            <a:ext cx="2329677" cy="646331"/>
          </a:xfrm>
          <a:prstGeom prst="rect">
            <a:avLst/>
          </a:prstGeom>
          <a:noFill/>
        </p:spPr>
        <p:txBody>
          <a:bodyPr wrap="none" rtlCol="0">
            <a:spAutoFit/>
          </a:bodyPr>
          <a:lstStyle/>
          <a:p>
            <a:r>
              <a:rPr lang="en-US" dirty="0">
                <a:solidFill>
                  <a:schemeClr val="accent1">
                    <a:lumMod val="75000"/>
                  </a:schemeClr>
                </a:solidFill>
              </a:rPr>
              <a:t>Bulkhead fitting</a:t>
            </a:r>
          </a:p>
          <a:p>
            <a:r>
              <a:rPr lang="en-US" dirty="0">
                <a:solidFill>
                  <a:schemeClr val="accent1">
                    <a:lumMod val="75000"/>
                  </a:schemeClr>
                </a:solidFill>
              </a:rPr>
              <a:t>&amp; embedded restrictor</a:t>
            </a:r>
          </a:p>
        </p:txBody>
      </p:sp>
      <p:cxnSp>
        <p:nvCxnSpPr>
          <p:cNvPr id="19" name="Straight Arrow Connector 18"/>
          <p:cNvCxnSpPr/>
          <p:nvPr/>
        </p:nvCxnSpPr>
        <p:spPr>
          <a:xfrm>
            <a:off x="6172200" y="40386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19600" y="3200400"/>
            <a:ext cx="785471" cy="369332"/>
          </a:xfrm>
          <a:prstGeom prst="rect">
            <a:avLst/>
          </a:prstGeom>
          <a:noFill/>
        </p:spPr>
        <p:txBody>
          <a:bodyPr wrap="none" rtlCol="0">
            <a:spAutoFit/>
          </a:bodyPr>
          <a:lstStyle/>
          <a:p>
            <a:r>
              <a:rPr lang="en-US" dirty="0">
                <a:solidFill>
                  <a:schemeClr val="bg1"/>
                </a:solidFill>
              </a:rPr>
              <a:t>Gauge</a:t>
            </a:r>
          </a:p>
        </p:txBody>
      </p:sp>
      <p:sp>
        <p:nvSpPr>
          <p:cNvPr id="21" name="TextBox 20"/>
          <p:cNvSpPr txBox="1"/>
          <p:nvPr/>
        </p:nvSpPr>
        <p:spPr>
          <a:xfrm>
            <a:off x="7391400" y="3886200"/>
            <a:ext cx="1327415" cy="369332"/>
          </a:xfrm>
          <a:prstGeom prst="rect">
            <a:avLst/>
          </a:prstGeom>
          <a:noFill/>
        </p:spPr>
        <p:txBody>
          <a:bodyPr wrap="none" rtlCol="0">
            <a:spAutoFit/>
          </a:bodyPr>
          <a:lstStyle/>
          <a:p>
            <a:r>
              <a:rPr lang="en-US" dirty="0">
                <a:solidFill>
                  <a:schemeClr val="accent1">
                    <a:lumMod val="75000"/>
                  </a:schemeClr>
                </a:solidFill>
              </a:rPr>
              <a:t>Bypass/vent</a:t>
            </a:r>
          </a:p>
        </p:txBody>
      </p:sp>
      <p:sp>
        <p:nvSpPr>
          <p:cNvPr id="4" name="TextBox 3">
            <a:extLst>
              <a:ext uri="{FF2B5EF4-FFF2-40B4-BE49-F238E27FC236}">
                <a16:creationId xmlns:a16="http://schemas.microsoft.com/office/drawing/2014/main" id="{A0F10028-2EA1-4A5A-A04A-67C8249C0723}"/>
              </a:ext>
            </a:extLst>
          </p:cNvPr>
          <p:cNvSpPr txBox="1"/>
          <p:nvPr/>
        </p:nvSpPr>
        <p:spPr>
          <a:xfrm>
            <a:off x="5067300" y="4416187"/>
            <a:ext cx="1828800" cy="369332"/>
          </a:xfrm>
          <a:prstGeom prst="rect">
            <a:avLst/>
          </a:prstGeom>
          <a:noFill/>
        </p:spPr>
        <p:txBody>
          <a:bodyPr wrap="square" rtlCol="0">
            <a:spAutoFit/>
          </a:bodyPr>
          <a:lstStyle/>
          <a:p>
            <a:r>
              <a:rPr lang="en-US" dirty="0">
                <a:solidFill>
                  <a:schemeClr val="accent1">
                    <a:lumMod val="75000"/>
                  </a:schemeClr>
                </a:solidFill>
              </a:rPr>
              <a:t>Sample Capillary</a:t>
            </a:r>
          </a:p>
        </p:txBody>
      </p:sp>
      <p:cxnSp>
        <p:nvCxnSpPr>
          <p:cNvPr id="22" name="Straight Arrow Connector 21">
            <a:extLst>
              <a:ext uri="{FF2B5EF4-FFF2-40B4-BE49-F238E27FC236}">
                <a16:creationId xmlns:a16="http://schemas.microsoft.com/office/drawing/2014/main" id="{E32EFDC9-C485-43C9-88E0-0C3C4EC25F49}"/>
              </a:ext>
            </a:extLst>
          </p:cNvPr>
          <p:cNvCxnSpPr>
            <a:cxnSpLocks/>
            <a:stCxn id="4" idx="2"/>
          </p:cNvCxnSpPr>
          <p:nvPr/>
        </p:nvCxnSpPr>
        <p:spPr>
          <a:xfrm flipH="1">
            <a:off x="5205071" y="4785519"/>
            <a:ext cx="776629" cy="243681"/>
          </a:xfrm>
          <a:prstGeom prst="straightConnector1">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0446" y="4255532"/>
            <a:ext cx="1159007" cy="2375326"/>
          </a:xfrm>
          <a:prstGeom prst="rect">
            <a:avLst/>
          </a:prstGeom>
        </p:spPr>
      </p:pic>
      <p:pic>
        <p:nvPicPr>
          <p:cNvPr id="15" name="Picture 14"/>
          <p:cNvPicPr>
            <a:picLocks noChangeAspect="1"/>
          </p:cNvPicPr>
          <p:nvPr/>
        </p:nvPicPr>
        <p:blipFill>
          <a:blip r:embed="rId4" cstate="print">
            <a:clrChange>
              <a:clrFrom>
                <a:srgbClr val="DED7CF"/>
              </a:clrFrom>
              <a:clrTo>
                <a:srgbClr val="DED7CF">
                  <a:alpha val="0"/>
                </a:srgbClr>
              </a:clrTo>
            </a:clrChange>
            <a:extLst>
              <a:ext uri="{28A0092B-C50C-407E-A947-70E740481C1C}">
                <a14:useLocalDpi xmlns:a14="http://schemas.microsoft.com/office/drawing/2010/main" val="0"/>
              </a:ext>
            </a:extLst>
          </a:blip>
          <a:stretch>
            <a:fillRect/>
          </a:stretch>
        </p:blipFill>
        <p:spPr>
          <a:xfrm>
            <a:off x="4953001" y="3236863"/>
            <a:ext cx="1504608" cy="1219736"/>
          </a:xfrm>
          <a:prstGeom prst="rect">
            <a:avLst/>
          </a:prstGeom>
        </p:spPr>
      </p:pic>
      <p:sp>
        <p:nvSpPr>
          <p:cNvPr id="23" name="TextBox 22"/>
          <p:cNvSpPr txBox="1"/>
          <p:nvPr/>
        </p:nvSpPr>
        <p:spPr>
          <a:xfrm>
            <a:off x="5562600" y="4139873"/>
            <a:ext cx="457200" cy="276999"/>
          </a:xfrm>
          <a:prstGeom prst="rect">
            <a:avLst/>
          </a:prstGeom>
          <a:noFill/>
        </p:spPr>
        <p:txBody>
          <a:bodyPr wrap="square" rtlCol="0">
            <a:spAutoFit/>
          </a:bodyPr>
          <a:lstStyle/>
          <a:p>
            <a:r>
              <a:rPr lang="en-US" sz="1200" b="1" dirty="0">
                <a:solidFill>
                  <a:srgbClr val="0070C0"/>
                </a:solidFill>
              </a:rPr>
              <a:t>BPR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1302</TotalTime>
  <Words>3796</Words>
  <Application>Microsoft Office PowerPoint</Application>
  <PresentationFormat>On-screen Show (4:3)</PresentationFormat>
  <Paragraphs>531</Paragraphs>
  <Slides>68</Slides>
  <Notes>67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68</vt:i4>
      </vt:variant>
    </vt:vector>
  </HeadingPairs>
  <TitlesOfParts>
    <vt:vector size="71" baseType="lpstr">
      <vt:lpstr>Arial</vt:lpstr>
      <vt:lpstr>Calibri</vt:lpstr>
      <vt:lpstr>Office Theme</vt:lpstr>
      <vt:lpstr>400A Training</vt:lpstr>
      <vt:lpstr>PowerPoint Presentation</vt:lpstr>
      <vt:lpstr>Overview</vt:lpstr>
      <vt:lpstr>Theory</vt:lpstr>
      <vt:lpstr>Theory</vt:lpstr>
      <vt:lpstr>Theory</vt:lpstr>
      <vt:lpstr>Theory</vt:lpstr>
      <vt:lpstr>Theory</vt:lpstr>
      <vt:lpstr>Theory</vt:lpstr>
      <vt:lpstr>Theory</vt:lpstr>
      <vt:lpstr>Theory</vt:lpstr>
      <vt:lpstr>Theory</vt:lpstr>
      <vt:lpstr>Theory</vt:lpstr>
      <vt:lpstr>Theory</vt:lpstr>
      <vt:lpstr>Theory</vt:lpstr>
      <vt:lpstr>Theory</vt:lpstr>
      <vt:lpstr>Theory</vt:lpstr>
      <vt:lpstr>Theory</vt:lpstr>
      <vt:lpstr>Theory</vt:lpstr>
      <vt:lpstr>Versions</vt:lpstr>
      <vt:lpstr>Versions</vt:lpstr>
      <vt:lpstr>Versions (pre 2000)</vt:lpstr>
      <vt:lpstr>Versions (2000 to 2009)</vt:lpstr>
      <vt:lpstr>Versions (after 2009)</vt:lpstr>
      <vt:lpstr>Versions (after 2009)</vt:lpstr>
      <vt:lpstr>Gases &amp; their connections</vt:lpstr>
      <vt:lpstr>Gases &amp; their connections</vt:lpstr>
      <vt:lpstr>Gases &amp; their connections</vt:lpstr>
      <vt:lpstr>Displays</vt:lpstr>
      <vt:lpstr>Controls</vt:lpstr>
      <vt:lpstr>Controls</vt:lpstr>
      <vt:lpstr>Main Electronics Board (pre 2009)</vt:lpstr>
      <vt:lpstr>Main Electronics Board (2009 and later)</vt:lpstr>
      <vt:lpstr>Main Electronics Board (2009 and later)</vt:lpstr>
      <vt:lpstr>PowerPoint Presentation</vt:lpstr>
      <vt:lpstr>Preamplifier board</vt:lpstr>
      <vt:lpstr>Preamplifier board (after repair)</vt:lpstr>
      <vt:lpstr>Internals – top view (pre-2009)</vt:lpstr>
      <vt:lpstr>PowerPoint Presentation</vt:lpstr>
      <vt:lpstr>PowerPoint Presentation</vt:lpstr>
      <vt:lpstr>PowerPoint Presentation</vt:lpstr>
      <vt:lpstr>PowerPoint Presentation</vt:lpstr>
      <vt:lpstr>[opt] Isolated 4-20 mADC board (pre-2009)</vt:lpstr>
      <vt:lpstr>[opt] Isolated 4-20 mADC board (2009 and later)</vt:lpstr>
      <vt:lpstr>Startup procedure</vt:lpstr>
      <vt:lpstr>Startup procedure</vt:lpstr>
      <vt:lpstr>PowerPoint Presentation</vt:lpstr>
      <vt:lpstr>Calibration</vt:lpstr>
      <vt:lpstr>All is good … if:</vt:lpstr>
      <vt:lpstr>But what is it supposed to read?</vt:lpstr>
      <vt:lpstr>“It won’t light”</vt:lpstr>
      <vt:lpstr>“It won’t light”</vt:lpstr>
      <vt:lpstr>“It won’t light” (air leak)</vt:lpstr>
      <vt:lpstr>“It won’t light” (air leak)</vt:lpstr>
      <vt:lpstr>“It won’t light” (air leak)</vt:lpstr>
      <vt:lpstr>“It won’t light”</vt:lpstr>
      <vt:lpstr>“It won’t light” (glow plug issue)</vt:lpstr>
      <vt:lpstr>“It won’t light” (glow plug issue)</vt:lpstr>
      <vt:lpstr>“It won’t light”</vt:lpstr>
      <vt:lpstr>“It won’t light” (fuel flow issue)</vt:lpstr>
      <vt:lpstr>“It won’t light”</vt:lpstr>
      <vt:lpstr>“It won’t light” (air flow issue)</vt:lpstr>
      <vt:lpstr>“It won’t light”</vt:lpstr>
      <vt:lpstr>“It won’t light” (burner jet deformed)</vt:lpstr>
      <vt:lpstr>“It won’t light”</vt:lpstr>
      <vt:lpstr>“It won’t light” (thermistor is bad)</vt:lpstr>
      <vt:lpstr>A factory calibration</vt:lpstr>
      <vt:lpstr>Training aids available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400A Training</dc:title>
  <dc:creator>Runyanl</dc:creator>
  <cp:lastModifiedBy>Larry Runyan</cp:lastModifiedBy>
  <cp:revision>106</cp:revision>
  <dcterms:created xsi:type="dcterms:W3CDTF">2010-04-21T20:51:01Z</dcterms:created>
  <dcterms:modified xsi:type="dcterms:W3CDTF">2024-04-05T15:31:33Z</dcterms:modified>
</cp:coreProperties>
</file>